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Marcellus"/>
      <p:regular r:id="rId46"/>
    </p:embeddedFont>
    <p:embeddedFont>
      <p:font typeface="Anaheim"/>
      <p:regular r:id="rId47"/>
    </p:embeddedFont>
    <p:embeddedFont>
      <p:font typeface="Bebas Neue"/>
      <p:regular r:id="rId48"/>
    </p:embeddedFont>
    <p:embeddedFont>
      <p:font typeface="Albert Sans"/>
      <p:regular r:id="rId49"/>
      <p:bold r:id="rId50"/>
      <p:italic r:id="rId51"/>
      <p:boldItalic r:id="rId52"/>
    </p:embeddedFont>
    <p:embeddedFont>
      <p:font typeface="PT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Marcellus-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ebasNeue-regular.fntdata"/><Relationship Id="rId47" Type="http://schemas.openxmlformats.org/officeDocument/2006/relationships/font" Target="fonts/Anaheim-regular.fntdata"/><Relationship Id="rId49" Type="http://schemas.openxmlformats.org/officeDocument/2006/relationships/font" Target="fonts/Albert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lbertSans-italic.fntdata"/><Relationship Id="rId50" Type="http://schemas.openxmlformats.org/officeDocument/2006/relationships/font" Target="fonts/AlbertSans-bold.fntdata"/><Relationship Id="rId53" Type="http://schemas.openxmlformats.org/officeDocument/2006/relationships/font" Target="fonts/PTSans-regular.fntdata"/><Relationship Id="rId52" Type="http://schemas.openxmlformats.org/officeDocument/2006/relationships/font" Target="fonts/AlbertSans-boldItalic.fntdata"/><Relationship Id="rId11" Type="http://schemas.openxmlformats.org/officeDocument/2006/relationships/slide" Target="slides/slide6.xml"/><Relationship Id="rId55" Type="http://schemas.openxmlformats.org/officeDocument/2006/relationships/font" Target="fonts/PTSans-italic.fntdata"/><Relationship Id="rId10" Type="http://schemas.openxmlformats.org/officeDocument/2006/relationships/slide" Target="slides/slide5.xml"/><Relationship Id="rId54" Type="http://schemas.openxmlformats.org/officeDocument/2006/relationships/font" Target="fonts/PTSans-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PT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60173957d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60173957d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60173957d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60173957d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60173957d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60173957d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610cd4c26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610cd4c26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610cd4c26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610cd4c26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60173957d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60173957d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60173957d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60173957d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60173957d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60173957d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60d75f5c7b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60d75f5c7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60d75f5c7b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60d75f5c7b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45c3c40beb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45c3c40beb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0d75f5c7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60d75f5c7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60d75f5c7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60d75f5c7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60d75f5c7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60d75f5c7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60d75f5c7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60d75f5c7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60d75f5c7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60d75f5c7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60d75f5c7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60d75f5c7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60d75f5c7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60d75f5c7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60d75f5c7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60d75f5c7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60d75f5c7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60d75f5c7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60d75f5c7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60d75f5c7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60d75f5c7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60d75f5c7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60d75f5c7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60d75f5c7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60d75f5c7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60d75f5c7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60d75f5c7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60d75f5c7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60d75f5c7b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60d75f5c7b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60d75f5c7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60d75f5c7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0173957d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60173957d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60173957d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60173957d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45c3c40beb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45c3c40beb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0" name="Google Shape;10;p2"/>
          <p:cNvSpPr txBox="1"/>
          <p:nvPr>
            <p:ph type="ctrTitle"/>
          </p:nvPr>
        </p:nvSpPr>
        <p:spPr>
          <a:xfrm>
            <a:off x="713225" y="678300"/>
            <a:ext cx="3955800" cy="2818800"/>
          </a:xfrm>
          <a:prstGeom prst="rect">
            <a:avLst/>
          </a:prstGeom>
        </p:spPr>
        <p:txBody>
          <a:bodyPr anchorCtr="0" anchor="t" bIns="91425" lIns="91425" spcFirstLastPara="1" rIns="91425" wrap="square" tIns="91425">
            <a:noAutofit/>
          </a:bodyPr>
          <a:lstStyle>
            <a:lvl1pPr lvl="0">
              <a:spcBef>
                <a:spcPts val="0"/>
              </a:spcBef>
              <a:spcAft>
                <a:spcPts val="0"/>
              </a:spcAft>
              <a:buClr>
                <a:srgbClr val="191919"/>
              </a:buClr>
              <a:buSzPts val="52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3225" y="4190900"/>
            <a:ext cx="3955800" cy="413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2" name="Google Shape;12;p2"/>
          <p:cNvCxnSpPr/>
          <p:nvPr/>
        </p:nvCxnSpPr>
        <p:spPr>
          <a:xfrm>
            <a:off x="-7775" y="539500"/>
            <a:ext cx="9149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 name="Shape 59"/>
        <p:cNvGrpSpPr/>
        <p:nvPr/>
      </p:nvGrpSpPr>
      <p:grpSpPr>
        <a:xfrm>
          <a:off x="0" y="0"/>
          <a:ext cx="0" cy="0"/>
          <a:chOff x="0" y="0"/>
          <a:chExt cx="0" cy="0"/>
        </a:xfrm>
      </p:grpSpPr>
      <p:pic>
        <p:nvPicPr>
          <p:cNvPr id="60" name="Google Shape;60;p11"/>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61" name="Google Shape;61;p11"/>
          <p:cNvSpPr txBox="1"/>
          <p:nvPr>
            <p:ph hasCustomPrompt="1" type="title"/>
          </p:nvPr>
        </p:nvSpPr>
        <p:spPr>
          <a:xfrm>
            <a:off x="1970400" y="1312488"/>
            <a:ext cx="5203200" cy="12618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2" name="Google Shape;62;p11"/>
          <p:cNvSpPr txBox="1"/>
          <p:nvPr>
            <p:ph idx="1" type="subTitle"/>
          </p:nvPr>
        </p:nvSpPr>
        <p:spPr>
          <a:xfrm>
            <a:off x="1970400" y="2574438"/>
            <a:ext cx="52032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cxnSp>
        <p:nvCxnSpPr>
          <p:cNvPr id="63" name="Google Shape;63;p11"/>
          <p:cNvCxnSpPr/>
          <p:nvPr/>
        </p:nvCxnSpPr>
        <p:spPr>
          <a:xfrm>
            <a:off x="-7775" y="539500"/>
            <a:ext cx="9149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64"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5" name="Shape 65"/>
        <p:cNvGrpSpPr/>
        <p:nvPr/>
      </p:nvGrpSpPr>
      <p:grpSpPr>
        <a:xfrm>
          <a:off x="0" y="0"/>
          <a:ext cx="0" cy="0"/>
          <a:chOff x="0" y="0"/>
          <a:chExt cx="0" cy="0"/>
        </a:xfrm>
      </p:grpSpPr>
      <p:pic>
        <p:nvPicPr>
          <p:cNvPr id="66" name="Google Shape;66;p13"/>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67" name="Google Shape;67;p13"/>
          <p:cNvSpPr txBox="1"/>
          <p:nvPr>
            <p:ph type="title"/>
          </p:nvPr>
        </p:nvSpPr>
        <p:spPr>
          <a:xfrm>
            <a:off x="714925"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 name="Google Shape;68;p13"/>
          <p:cNvSpPr txBox="1"/>
          <p:nvPr>
            <p:ph idx="1" type="subTitle"/>
          </p:nvPr>
        </p:nvSpPr>
        <p:spPr>
          <a:xfrm>
            <a:off x="4337375" y="1500363"/>
            <a:ext cx="2305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69" name="Google Shape;69;p13"/>
          <p:cNvSpPr txBox="1"/>
          <p:nvPr>
            <p:ph idx="2" type="subTitle"/>
          </p:nvPr>
        </p:nvSpPr>
        <p:spPr>
          <a:xfrm>
            <a:off x="4337375" y="2679313"/>
            <a:ext cx="2305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70" name="Google Shape;70;p13"/>
          <p:cNvSpPr txBox="1"/>
          <p:nvPr>
            <p:ph idx="3" type="subTitle"/>
          </p:nvPr>
        </p:nvSpPr>
        <p:spPr>
          <a:xfrm>
            <a:off x="4337375" y="3813225"/>
            <a:ext cx="2305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71" name="Google Shape;71;p13"/>
          <p:cNvSpPr txBox="1"/>
          <p:nvPr>
            <p:ph hasCustomPrompt="1" idx="4" type="title"/>
          </p:nvPr>
        </p:nvSpPr>
        <p:spPr>
          <a:xfrm>
            <a:off x="714927" y="150036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p:nvPr>
            <p:ph hasCustomPrompt="1" idx="5" type="title"/>
          </p:nvPr>
        </p:nvSpPr>
        <p:spPr>
          <a:xfrm>
            <a:off x="714927" y="267931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p:nvPr>
            <p:ph hasCustomPrompt="1" idx="6" type="title"/>
          </p:nvPr>
        </p:nvSpPr>
        <p:spPr>
          <a:xfrm>
            <a:off x="714927" y="3813225"/>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p:nvPr>
            <p:ph idx="7" type="subTitle"/>
          </p:nvPr>
        </p:nvSpPr>
        <p:spPr>
          <a:xfrm>
            <a:off x="1449625" y="1500363"/>
            <a:ext cx="1702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 name="Google Shape;75;p13"/>
          <p:cNvSpPr txBox="1"/>
          <p:nvPr>
            <p:ph idx="8" type="subTitle"/>
          </p:nvPr>
        </p:nvSpPr>
        <p:spPr>
          <a:xfrm>
            <a:off x="1449625" y="2679313"/>
            <a:ext cx="1702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6" name="Google Shape;76;p13"/>
          <p:cNvSpPr txBox="1"/>
          <p:nvPr>
            <p:ph idx="9" type="subTitle"/>
          </p:nvPr>
        </p:nvSpPr>
        <p:spPr>
          <a:xfrm>
            <a:off x="1449625" y="3813225"/>
            <a:ext cx="1702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7" name="Google Shape;77;p13"/>
          <p:cNvSpPr/>
          <p:nvPr/>
        </p:nvSpPr>
        <p:spPr>
          <a:xfrm>
            <a:off x="8430775" y="-100"/>
            <a:ext cx="713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8" name="Shape 78"/>
        <p:cNvGrpSpPr/>
        <p:nvPr/>
      </p:nvGrpSpPr>
      <p:grpSpPr>
        <a:xfrm>
          <a:off x="0" y="0"/>
          <a:ext cx="0" cy="0"/>
          <a:chOff x="0" y="0"/>
          <a:chExt cx="0" cy="0"/>
        </a:xfrm>
      </p:grpSpPr>
      <p:pic>
        <p:nvPicPr>
          <p:cNvPr id="79" name="Google Shape;79;p14"/>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80" name="Google Shape;80;p14"/>
          <p:cNvSpPr txBox="1"/>
          <p:nvPr>
            <p:ph type="title"/>
          </p:nvPr>
        </p:nvSpPr>
        <p:spPr>
          <a:xfrm>
            <a:off x="4183075" y="4072100"/>
            <a:ext cx="4247700" cy="531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1" name="Google Shape;81;p14"/>
          <p:cNvSpPr txBox="1"/>
          <p:nvPr>
            <p:ph idx="1" type="subTitle"/>
          </p:nvPr>
        </p:nvSpPr>
        <p:spPr>
          <a:xfrm>
            <a:off x="4182850" y="737200"/>
            <a:ext cx="4247700" cy="2391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cxnSp>
        <p:nvCxnSpPr>
          <p:cNvPr id="82" name="Google Shape;82;p14"/>
          <p:cNvCxnSpPr/>
          <p:nvPr/>
        </p:nvCxnSpPr>
        <p:spPr>
          <a:xfrm>
            <a:off x="-7775" y="539500"/>
            <a:ext cx="9149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83" name="Shape 83"/>
        <p:cNvGrpSpPr/>
        <p:nvPr/>
      </p:nvGrpSpPr>
      <p:grpSpPr>
        <a:xfrm>
          <a:off x="0" y="0"/>
          <a:ext cx="0" cy="0"/>
          <a:chOff x="0" y="0"/>
          <a:chExt cx="0" cy="0"/>
        </a:xfrm>
      </p:grpSpPr>
      <p:pic>
        <p:nvPicPr>
          <p:cNvPr id="84" name="Google Shape;84;p15"/>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85" name="Google Shape;85;p15"/>
          <p:cNvSpPr txBox="1"/>
          <p:nvPr>
            <p:ph type="title"/>
          </p:nvPr>
        </p:nvSpPr>
        <p:spPr>
          <a:xfrm>
            <a:off x="720000" y="690300"/>
            <a:ext cx="3309900" cy="1951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6" name="Google Shape;86;p15"/>
          <p:cNvSpPr txBox="1"/>
          <p:nvPr>
            <p:ph idx="1" type="subTitle"/>
          </p:nvPr>
        </p:nvSpPr>
        <p:spPr>
          <a:xfrm>
            <a:off x="720000" y="3750600"/>
            <a:ext cx="3309900" cy="70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7" name="Google Shape;87;p15"/>
          <p:cNvSpPr/>
          <p:nvPr>
            <p:ph idx="2" type="pic"/>
          </p:nvPr>
        </p:nvSpPr>
        <p:spPr>
          <a:xfrm>
            <a:off x="5176863" y="843775"/>
            <a:ext cx="3115800" cy="34560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88" name="Shape 88"/>
        <p:cNvGrpSpPr/>
        <p:nvPr/>
      </p:nvGrpSpPr>
      <p:grpSpPr>
        <a:xfrm>
          <a:off x="0" y="0"/>
          <a:ext cx="0" cy="0"/>
          <a:chOff x="0" y="0"/>
          <a:chExt cx="0" cy="0"/>
        </a:xfrm>
      </p:grpSpPr>
      <p:pic>
        <p:nvPicPr>
          <p:cNvPr id="89" name="Google Shape;89;p16"/>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90" name="Google Shape;90;p16"/>
          <p:cNvSpPr txBox="1"/>
          <p:nvPr>
            <p:ph type="title"/>
          </p:nvPr>
        </p:nvSpPr>
        <p:spPr>
          <a:xfrm>
            <a:off x="1138100" y="2153700"/>
            <a:ext cx="2558700" cy="1041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 name="Google Shape;91;p16"/>
          <p:cNvSpPr txBox="1"/>
          <p:nvPr>
            <p:ph idx="1" type="subTitle"/>
          </p:nvPr>
        </p:nvSpPr>
        <p:spPr>
          <a:xfrm>
            <a:off x="1138100" y="3195300"/>
            <a:ext cx="25587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92" name="Google Shape;92;p16"/>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93" name="Google Shape;93;p16"/>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94" name="Shape 94"/>
        <p:cNvGrpSpPr/>
        <p:nvPr/>
      </p:nvGrpSpPr>
      <p:grpSpPr>
        <a:xfrm>
          <a:off x="0" y="0"/>
          <a:ext cx="0" cy="0"/>
          <a:chOff x="0" y="0"/>
          <a:chExt cx="0" cy="0"/>
        </a:xfrm>
      </p:grpSpPr>
      <p:pic>
        <p:nvPicPr>
          <p:cNvPr id="95" name="Google Shape;95;p17"/>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96" name="Google Shape;96;p17"/>
          <p:cNvSpPr txBox="1"/>
          <p:nvPr>
            <p:ph type="title"/>
          </p:nvPr>
        </p:nvSpPr>
        <p:spPr>
          <a:xfrm>
            <a:off x="1960838" y="2153700"/>
            <a:ext cx="2558700" cy="1041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7" name="Google Shape;97;p17"/>
          <p:cNvSpPr txBox="1"/>
          <p:nvPr>
            <p:ph idx="1" type="subTitle"/>
          </p:nvPr>
        </p:nvSpPr>
        <p:spPr>
          <a:xfrm>
            <a:off x="1960838" y="3195300"/>
            <a:ext cx="25587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98" name="Google Shape;98;p17"/>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99" name="Google Shape;99;p17"/>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00" name="Shape 100"/>
        <p:cNvGrpSpPr/>
        <p:nvPr/>
      </p:nvGrpSpPr>
      <p:grpSpPr>
        <a:xfrm>
          <a:off x="0" y="0"/>
          <a:ext cx="0" cy="0"/>
          <a:chOff x="0" y="0"/>
          <a:chExt cx="0" cy="0"/>
        </a:xfrm>
      </p:grpSpPr>
      <p:pic>
        <p:nvPicPr>
          <p:cNvPr id="101" name="Google Shape;101;p18"/>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02" name="Google Shape;102;p18"/>
          <p:cNvSpPr txBox="1"/>
          <p:nvPr>
            <p:ph type="title"/>
          </p:nvPr>
        </p:nvSpPr>
        <p:spPr>
          <a:xfrm>
            <a:off x="4702150" y="2153700"/>
            <a:ext cx="2558700" cy="1041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3" name="Google Shape;103;p18"/>
          <p:cNvSpPr txBox="1"/>
          <p:nvPr>
            <p:ph idx="1" type="subTitle"/>
          </p:nvPr>
        </p:nvSpPr>
        <p:spPr>
          <a:xfrm>
            <a:off x="4702275" y="3195300"/>
            <a:ext cx="25587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104" name="Google Shape;104;p18"/>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05" name="Google Shape;105;p18"/>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6" name="Shape 106"/>
        <p:cNvGrpSpPr/>
        <p:nvPr/>
      </p:nvGrpSpPr>
      <p:grpSpPr>
        <a:xfrm>
          <a:off x="0" y="0"/>
          <a:ext cx="0" cy="0"/>
          <a:chOff x="0" y="0"/>
          <a:chExt cx="0" cy="0"/>
        </a:xfrm>
      </p:grpSpPr>
      <p:pic>
        <p:nvPicPr>
          <p:cNvPr id="107" name="Google Shape;107;p19"/>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08" name="Google Shape;108;p1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9" name="Google Shape;109;p19"/>
          <p:cNvSpPr txBox="1"/>
          <p:nvPr>
            <p:ph idx="1" type="subTitle"/>
          </p:nvPr>
        </p:nvSpPr>
        <p:spPr>
          <a:xfrm>
            <a:off x="4923249" y="2969300"/>
            <a:ext cx="2505600" cy="87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0" name="Google Shape;110;p19"/>
          <p:cNvSpPr txBox="1"/>
          <p:nvPr>
            <p:ph idx="2" type="subTitle"/>
          </p:nvPr>
        </p:nvSpPr>
        <p:spPr>
          <a:xfrm>
            <a:off x="1715375" y="2969300"/>
            <a:ext cx="2505600" cy="87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1" name="Google Shape;111;p19"/>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2" name="Google Shape;112;p19"/>
          <p:cNvSpPr txBox="1"/>
          <p:nvPr>
            <p:ph idx="4" type="subTitle"/>
          </p:nvPr>
        </p:nvSpPr>
        <p:spPr>
          <a:xfrm>
            <a:off x="4923250" y="2481675"/>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13" name="Google Shape;113;p19"/>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14" name="Google Shape;114;p19"/>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15" name="Shape 115"/>
        <p:cNvGrpSpPr/>
        <p:nvPr/>
      </p:nvGrpSpPr>
      <p:grpSpPr>
        <a:xfrm>
          <a:off x="0" y="0"/>
          <a:ext cx="0" cy="0"/>
          <a:chOff x="0" y="0"/>
          <a:chExt cx="0" cy="0"/>
        </a:xfrm>
      </p:grpSpPr>
      <p:pic>
        <p:nvPicPr>
          <p:cNvPr id="116" name="Google Shape;116;p20"/>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17" name="Google Shape;117;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 name="Google Shape;118;p20"/>
          <p:cNvSpPr txBox="1"/>
          <p:nvPr>
            <p:ph idx="1" type="subTitle"/>
          </p:nvPr>
        </p:nvSpPr>
        <p:spPr>
          <a:xfrm>
            <a:off x="4134073" y="1648175"/>
            <a:ext cx="3033900" cy="216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9" name="Google Shape;119;p20"/>
          <p:cNvSpPr txBox="1"/>
          <p:nvPr>
            <p:ph idx="2" type="subTitle"/>
          </p:nvPr>
        </p:nvSpPr>
        <p:spPr>
          <a:xfrm>
            <a:off x="713225" y="1648175"/>
            <a:ext cx="3033900" cy="216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0" name="Google Shape;120;p20"/>
          <p:cNvSpPr/>
          <p:nvPr/>
        </p:nvSpPr>
        <p:spPr>
          <a:xfrm>
            <a:off x="8430775" y="-100"/>
            <a:ext cx="713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 name="Google Shape;121;p20"/>
          <p:cNvCxnSpPr/>
          <p:nvPr/>
        </p:nvCxnSpPr>
        <p:spPr>
          <a:xfrm>
            <a:off x="714925" y="4604000"/>
            <a:ext cx="7715700" cy="0"/>
          </a:xfrm>
          <a:prstGeom prst="straightConnector1">
            <a:avLst/>
          </a:prstGeom>
          <a:noFill/>
          <a:ln cap="flat" cmpd="sng" w="9525">
            <a:solidFill>
              <a:schemeClr val="dk1"/>
            </a:solidFill>
            <a:prstDash val="solid"/>
            <a:round/>
            <a:headEnd len="med" w="med" type="none"/>
            <a:tailEnd len="med" w="med" type="none"/>
          </a:ln>
        </p:spPr>
      </p:cxnSp>
      <p:cxnSp>
        <p:nvCxnSpPr>
          <p:cNvPr id="122" name="Google Shape;122;p20"/>
          <p:cNvCxnSpPr/>
          <p:nvPr/>
        </p:nvCxnSpPr>
        <p:spPr>
          <a:xfrm>
            <a:off x="714925" y="539500"/>
            <a:ext cx="7715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5" name="Google Shape;15;p3"/>
          <p:cNvSpPr txBox="1"/>
          <p:nvPr>
            <p:ph type="title"/>
          </p:nvPr>
        </p:nvSpPr>
        <p:spPr>
          <a:xfrm>
            <a:off x="1077925" y="1072375"/>
            <a:ext cx="7006500" cy="788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1077925" y="3458588"/>
            <a:ext cx="1220400" cy="8418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p:nvPr>
            <p:ph idx="1" type="subTitle"/>
          </p:nvPr>
        </p:nvSpPr>
        <p:spPr>
          <a:xfrm>
            <a:off x="5289325" y="3719875"/>
            <a:ext cx="2763300" cy="640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18" name="Google Shape;18;p3"/>
          <p:cNvCxnSpPr/>
          <p:nvPr/>
        </p:nvCxnSpPr>
        <p:spPr>
          <a:xfrm>
            <a:off x="-7775" y="539500"/>
            <a:ext cx="9149400" cy="0"/>
          </a:xfrm>
          <a:prstGeom prst="straightConnector1">
            <a:avLst/>
          </a:prstGeom>
          <a:noFill/>
          <a:ln cap="flat" cmpd="sng" w="9525">
            <a:solidFill>
              <a:srgbClr val="081004"/>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3" name="Shape 123"/>
        <p:cNvGrpSpPr/>
        <p:nvPr/>
      </p:nvGrpSpPr>
      <p:grpSpPr>
        <a:xfrm>
          <a:off x="0" y="0"/>
          <a:ext cx="0" cy="0"/>
          <a:chOff x="0" y="0"/>
          <a:chExt cx="0" cy="0"/>
        </a:xfrm>
      </p:grpSpPr>
      <p:pic>
        <p:nvPicPr>
          <p:cNvPr id="124" name="Google Shape;124;p21"/>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25" name="Google Shape;125;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6" name="Google Shape;126;p21"/>
          <p:cNvSpPr txBox="1"/>
          <p:nvPr>
            <p:ph idx="1" type="subTitle"/>
          </p:nvPr>
        </p:nvSpPr>
        <p:spPr>
          <a:xfrm>
            <a:off x="873500" y="3008075"/>
            <a:ext cx="2213700" cy="7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7" name="Google Shape;127;p21"/>
          <p:cNvSpPr txBox="1"/>
          <p:nvPr>
            <p:ph idx="2" type="subTitle"/>
          </p:nvPr>
        </p:nvSpPr>
        <p:spPr>
          <a:xfrm>
            <a:off x="3465147" y="3008075"/>
            <a:ext cx="2213700" cy="7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8" name="Google Shape;128;p21"/>
          <p:cNvSpPr txBox="1"/>
          <p:nvPr>
            <p:ph idx="3" type="subTitle"/>
          </p:nvPr>
        </p:nvSpPr>
        <p:spPr>
          <a:xfrm>
            <a:off x="6056800" y="3008075"/>
            <a:ext cx="2213700" cy="7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9" name="Google Shape;129;p21"/>
          <p:cNvSpPr txBox="1"/>
          <p:nvPr>
            <p:ph idx="4" type="subTitle"/>
          </p:nvPr>
        </p:nvSpPr>
        <p:spPr>
          <a:xfrm>
            <a:off x="873500" y="2553500"/>
            <a:ext cx="2213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0" name="Google Shape;130;p21"/>
          <p:cNvSpPr txBox="1"/>
          <p:nvPr>
            <p:ph idx="5" type="subTitle"/>
          </p:nvPr>
        </p:nvSpPr>
        <p:spPr>
          <a:xfrm>
            <a:off x="3465151" y="2553500"/>
            <a:ext cx="2213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1" name="Google Shape;131;p21"/>
          <p:cNvSpPr txBox="1"/>
          <p:nvPr>
            <p:ph idx="6" type="subTitle"/>
          </p:nvPr>
        </p:nvSpPr>
        <p:spPr>
          <a:xfrm>
            <a:off x="6056801" y="2553500"/>
            <a:ext cx="2213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32" name="Google Shape;132;p21"/>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33" name="Google Shape;133;p21"/>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34" name="Shape 134"/>
        <p:cNvGrpSpPr/>
        <p:nvPr/>
      </p:nvGrpSpPr>
      <p:grpSpPr>
        <a:xfrm>
          <a:off x="0" y="0"/>
          <a:ext cx="0" cy="0"/>
          <a:chOff x="0" y="0"/>
          <a:chExt cx="0" cy="0"/>
        </a:xfrm>
      </p:grpSpPr>
      <p:pic>
        <p:nvPicPr>
          <p:cNvPr id="135" name="Google Shape;135;p22"/>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36" name="Google Shape;136;p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7" name="Google Shape;137;p22"/>
          <p:cNvSpPr txBox="1"/>
          <p:nvPr>
            <p:ph idx="1" type="subTitle"/>
          </p:nvPr>
        </p:nvSpPr>
        <p:spPr>
          <a:xfrm>
            <a:off x="2038221" y="1893650"/>
            <a:ext cx="19251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8" name="Google Shape;138;p22"/>
          <p:cNvSpPr txBox="1"/>
          <p:nvPr>
            <p:ph idx="2" type="subTitle"/>
          </p:nvPr>
        </p:nvSpPr>
        <p:spPr>
          <a:xfrm>
            <a:off x="5254738" y="1893650"/>
            <a:ext cx="19251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9" name="Google Shape;139;p22"/>
          <p:cNvSpPr txBox="1"/>
          <p:nvPr>
            <p:ph idx="3" type="subTitle"/>
          </p:nvPr>
        </p:nvSpPr>
        <p:spPr>
          <a:xfrm>
            <a:off x="2038221" y="3472900"/>
            <a:ext cx="19251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0" name="Google Shape;140;p22"/>
          <p:cNvSpPr txBox="1"/>
          <p:nvPr>
            <p:ph idx="4" type="subTitle"/>
          </p:nvPr>
        </p:nvSpPr>
        <p:spPr>
          <a:xfrm>
            <a:off x="5254738" y="3472900"/>
            <a:ext cx="19251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1" name="Google Shape;141;p22"/>
          <p:cNvSpPr txBox="1"/>
          <p:nvPr>
            <p:ph idx="5" type="subTitle"/>
          </p:nvPr>
        </p:nvSpPr>
        <p:spPr>
          <a:xfrm>
            <a:off x="2038221" y="1610050"/>
            <a:ext cx="1925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2" name="Google Shape;142;p22"/>
          <p:cNvSpPr txBox="1"/>
          <p:nvPr>
            <p:ph idx="6" type="subTitle"/>
          </p:nvPr>
        </p:nvSpPr>
        <p:spPr>
          <a:xfrm>
            <a:off x="2038221" y="3189375"/>
            <a:ext cx="1925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3" name="Google Shape;143;p22"/>
          <p:cNvSpPr txBox="1"/>
          <p:nvPr>
            <p:ph idx="7" type="subTitle"/>
          </p:nvPr>
        </p:nvSpPr>
        <p:spPr>
          <a:xfrm>
            <a:off x="5254735" y="1610050"/>
            <a:ext cx="1925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4" name="Google Shape;144;p22"/>
          <p:cNvSpPr txBox="1"/>
          <p:nvPr>
            <p:ph idx="8" type="subTitle"/>
          </p:nvPr>
        </p:nvSpPr>
        <p:spPr>
          <a:xfrm>
            <a:off x="5254735" y="3189375"/>
            <a:ext cx="1925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45" name="Google Shape;145;p22"/>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46" name="Google Shape;146;p22"/>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7" name="Shape 147"/>
        <p:cNvGrpSpPr/>
        <p:nvPr/>
      </p:nvGrpSpPr>
      <p:grpSpPr>
        <a:xfrm>
          <a:off x="0" y="0"/>
          <a:ext cx="0" cy="0"/>
          <a:chOff x="0" y="0"/>
          <a:chExt cx="0" cy="0"/>
        </a:xfrm>
      </p:grpSpPr>
      <p:pic>
        <p:nvPicPr>
          <p:cNvPr id="148" name="Google Shape;148;p23"/>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49" name="Google Shape;149;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0" name="Google Shape;150;p23"/>
          <p:cNvSpPr txBox="1"/>
          <p:nvPr>
            <p:ph idx="1" type="subTitle"/>
          </p:nvPr>
        </p:nvSpPr>
        <p:spPr>
          <a:xfrm>
            <a:off x="1112605" y="2252619"/>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1" name="Google Shape;151;p23"/>
          <p:cNvSpPr txBox="1"/>
          <p:nvPr>
            <p:ph idx="2" type="subTitle"/>
          </p:nvPr>
        </p:nvSpPr>
        <p:spPr>
          <a:xfrm>
            <a:off x="3582450" y="2252619"/>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2" name="Google Shape;152;p23"/>
          <p:cNvSpPr txBox="1"/>
          <p:nvPr>
            <p:ph idx="3" type="subTitle"/>
          </p:nvPr>
        </p:nvSpPr>
        <p:spPr>
          <a:xfrm>
            <a:off x="1112605" y="389238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3" name="Google Shape;153;p23"/>
          <p:cNvSpPr txBox="1"/>
          <p:nvPr>
            <p:ph idx="4" type="subTitle"/>
          </p:nvPr>
        </p:nvSpPr>
        <p:spPr>
          <a:xfrm>
            <a:off x="3582450" y="389238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4" name="Google Shape;154;p23"/>
          <p:cNvSpPr txBox="1"/>
          <p:nvPr>
            <p:ph idx="5" type="subTitle"/>
          </p:nvPr>
        </p:nvSpPr>
        <p:spPr>
          <a:xfrm>
            <a:off x="6052295" y="2252619"/>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5" name="Google Shape;155;p23"/>
          <p:cNvSpPr txBox="1"/>
          <p:nvPr>
            <p:ph idx="6" type="subTitle"/>
          </p:nvPr>
        </p:nvSpPr>
        <p:spPr>
          <a:xfrm>
            <a:off x="6052295" y="389238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6" name="Google Shape;156;p23"/>
          <p:cNvSpPr txBox="1"/>
          <p:nvPr>
            <p:ph idx="7" type="subTitle"/>
          </p:nvPr>
        </p:nvSpPr>
        <p:spPr>
          <a:xfrm>
            <a:off x="1111105" y="195170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7" name="Google Shape;157;p23"/>
          <p:cNvSpPr txBox="1"/>
          <p:nvPr>
            <p:ph idx="8" type="subTitle"/>
          </p:nvPr>
        </p:nvSpPr>
        <p:spPr>
          <a:xfrm>
            <a:off x="3580950" y="195170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8" name="Google Shape;158;p23"/>
          <p:cNvSpPr txBox="1"/>
          <p:nvPr>
            <p:ph idx="9" type="subTitle"/>
          </p:nvPr>
        </p:nvSpPr>
        <p:spPr>
          <a:xfrm>
            <a:off x="6050795" y="195170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 name="Google Shape;159;p23"/>
          <p:cNvSpPr txBox="1"/>
          <p:nvPr>
            <p:ph idx="13" type="subTitle"/>
          </p:nvPr>
        </p:nvSpPr>
        <p:spPr>
          <a:xfrm>
            <a:off x="1111105" y="35914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0" name="Google Shape;160;p23"/>
          <p:cNvSpPr txBox="1"/>
          <p:nvPr>
            <p:ph idx="14" type="subTitle"/>
          </p:nvPr>
        </p:nvSpPr>
        <p:spPr>
          <a:xfrm>
            <a:off x="3580950" y="35914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1" name="Google Shape;161;p23"/>
          <p:cNvSpPr txBox="1"/>
          <p:nvPr>
            <p:ph idx="15" type="subTitle"/>
          </p:nvPr>
        </p:nvSpPr>
        <p:spPr>
          <a:xfrm>
            <a:off x="6050795" y="35914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62" name="Google Shape;162;p23"/>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63" name="Google Shape;163;p23"/>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64" name="Shape 164"/>
        <p:cNvGrpSpPr/>
        <p:nvPr/>
      </p:nvGrpSpPr>
      <p:grpSpPr>
        <a:xfrm>
          <a:off x="0" y="0"/>
          <a:ext cx="0" cy="0"/>
          <a:chOff x="0" y="0"/>
          <a:chExt cx="0" cy="0"/>
        </a:xfrm>
      </p:grpSpPr>
      <p:pic>
        <p:nvPicPr>
          <p:cNvPr id="165" name="Google Shape;165;p24"/>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66" name="Google Shape;166;p24"/>
          <p:cNvSpPr txBox="1"/>
          <p:nvPr>
            <p:ph hasCustomPrompt="1" type="title"/>
          </p:nvPr>
        </p:nvSpPr>
        <p:spPr>
          <a:xfrm>
            <a:off x="713225" y="651625"/>
            <a:ext cx="37323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7" name="Google Shape;167;p24"/>
          <p:cNvSpPr txBox="1"/>
          <p:nvPr>
            <p:ph idx="1" type="subTitle"/>
          </p:nvPr>
        </p:nvSpPr>
        <p:spPr>
          <a:xfrm>
            <a:off x="713225" y="1409622"/>
            <a:ext cx="37323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68" name="Google Shape;168;p24"/>
          <p:cNvSpPr txBox="1"/>
          <p:nvPr>
            <p:ph hasCustomPrompt="1" idx="2" type="title"/>
          </p:nvPr>
        </p:nvSpPr>
        <p:spPr>
          <a:xfrm>
            <a:off x="713225" y="1993287"/>
            <a:ext cx="37323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9" name="Google Shape;169;p24"/>
          <p:cNvSpPr txBox="1"/>
          <p:nvPr>
            <p:ph idx="3" type="subTitle"/>
          </p:nvPr>
        </p:nvSpPr>
        <p:spPr>
          <a:xfrm>
            <a:off x="713225" y="2753856"/>
            <a:ext cx="37323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70" name="Google Shape;170;p24"/>
          <p:cNvSpPr txBox="1"/>
          <p:nvPr>
            <p:ph hasCustomPrompt="1" idx="4" type="title"/>
          </p:nvPr>
        </p:nvSpPr>
        <p:spPr>
          <a:xfrm>
            <a:off x="713225" y="3358712"/>
            <a:ext cx="37323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1" name="Google Shape;171;p24"/>
          <p:cNvSpPr txBox="1"/>
          <p:nvPr>
            <p:ph idx="5" type="subTitle"/>
          </p:nvPr>
        </p:nvSpPr>
        <p:spPr>
          <a:xfrm>
            <a:off x="713225" y="4121852"/>
            <a:ext cx="37323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cxnSp>
        <p:nvCxnSpPr>
          <p:cNvPr id="172" name="Google Shape;172;p24"/>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73" name="Google Shape;173;p24"/>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74" name="Shape 174"/>
        <p:cNvGrpSpPr/>
        <p:nvPr/>
      </p:nvGrpSpPr>
      <p:grpSpPr>
        <a:xfrm>
          <a:off x="0" y="0"/>
          <a:ext cx="0" cy="0"/>
          <a:chOff x="0" y="0"/>
          <a:chExt cx="0" cy="0"/>
        </a:xfrm>
      </p:grpSpPr>
      <p:pic>
        <p:nvPicPr>
          <p:cNvPr id="175" name="Google Shape;175;p25"/>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76" name="Google Shape;176;p25"/>
          <p:cNvSpPr txBox="1"/>
          <p:nvPr>
            <p:ph hasCustomPrompt="1" type="title"/>
          </p:nvPr>
        </p:nvSpPr>
        <p:spPr>
          <a:xfrm>
            <a:off x="1325650" y="1466650"/>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7" name="Google Shape;177;p25"/>
          <p:cNvSpPr txBox="1"/>
          <p:nvPr>
            <p:ph idx="1" type="subTitle"/>
          </p:nvPr>
        </p:nvSpPr>
        <p:spPr>
          <a:xfrm>
            <a:off x="938500" y="3844400"/>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78" name="Google Shape;178;p25"/>
          <p:cNvSpPr txBox="1"/>
          <p:nvPr>
            <p:ph idx="2" type="subTitle"/>
          </p:nvPr>
        </p:nvSpPr>
        <p:spPr>
          <a:xfrm>
            <a:off x="938500" y="34040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9" name="Google Shape;179;p25"/>
          <p:cNvSpPr txBox="1"/>
          <p:nvPr>
            <p:ph hasCustomPrompt="1" idx="3" type="title"/>
          </p:nvPr>
        </p:nvSpPr>
        <p:spPr>
          <a:xfrm>
            <a:off x="3873100" y="14666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0" name="Google Shape;180;p25"/>
          <p:cNvSpPr txBox="1"/>
          <p:nvPr>
            <p:ph idx="4" type="subTitle"/>
          </p:nvPr>
        </p:nvSpPr>
        <p:spPr>
          <a:xfrm>
            <a:off x="3485400" y="3844400"/>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81" name="Google Shape;181;p25"/>
          <p:cNvSpPr txBox="1"/>
          <p:nvPr>
            <p:ph idx="5" type="subTitle"/>
          </p:nvPr>
        </p:nvSpPr>
        <p:spPr>
          <a:xfrm>
            <a:off x="3485400" y="34040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2" name="Google Shape;182;p25"/>
          <p:cNvSpPr txBox="1"/>
          <p:nvPr>
            <p:ph hasCustomPrompt="1" idx="6" type="title"/>
          </p:nvPr>
        </p:nvSpPr>
        <p:spPr>
          <a:xfrm>
            <a:off x="6417675" y="14666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3" name="Google Shape;183;p25"/>
          <p:cNvSpPr txBox="1"/>
          <p:nvPr>
            <p:ph idx="7" type="subTitle"/>
          </p:nvPr>
        </p:nvSpPr>
        <p:spPr>
          <a:xfrm>
            <a:off x="6032300" y="3844400"/>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84" name="Google Shape;184;p25"/>
          <p:cNvSpPr txBox="1"/>
          <p:nvPr>
            <p:ph idx="8" type="subTitle"/>
          </p:nvPr>
        </p:nvSpPr>
        <p:spPr>
          <a:xfrm>
            <a:off x="6032300" y="34040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5" name="Google Shape;185;p25"/>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86" name="Google Shape;186;p25"/>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87" name="Google Shape;187;p25"/>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88" name="Shape 188"/>
        <p:cNvGrpSpPr/>
        <p:nvPr/>
      </p:nvGrpSpPr>
      <p:grpSpPr>
        <a:xfrm>
          <a:off x="0" y="0"/>
          <a:ext cx="0" cy="0"/>
          <a:chOff x="0" y="0"/>
          <a:chExt cx="0" cy="0"/>
        </a:xfrm>
      </p:grpSpPr>
      <p:pic>
        <p:nvPicPr>
          <p:cNvPr id="189" name="Google Shape;189;p26"/>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90" name="Google Shape;190;p26"/>
          <p:cNvSpPr txBox="1"/>
          <p:nvPr>
            <p:ph type="title"/>
          </p:nvPr>
        </p:nvSpPr>
        <p:spPr>
          <a:xfrm>
            <a:off x="1077925" y="1099075"/>
            <a:ext cx="6974700" cy="788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1" name="Google Shape;191;p26"/>
          <p:cNvSpPr txBox="1"/>
          <p:nvPr>
            <p:ph hasCustomPrompt="1" idx="2" type="title"/>
          </p:nvPr>
        </p:nvSpPr>
        <p:spPr>
          <a:xfrm>
            <a:off x="1077925" y="3458600"/>
            <a:ext cx="1403400" cy="8418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2" name="Google Shape;192;p26"/>
          <p:cNvSpPr txBox="1"/>
          <p:nvPr>
            <p:ph idx="1" type="subTitle"/>
          </p:nvPr>
        </p:nvSpPr>
        <p:spPr>
          <a:xfrm>
            <a:off x="5289325" y="3659750"/>
            <a:ext cx="2763300" cy="640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193" name="Google Shape;193;p26"/>
          <p:cNvCxnSpPr/>
          <p:nvPr/>
        </p:nvCxnSpPr>
        <p:spPr>
          <a:xfrm>
            <a:off x="-7775" y="539500"/>
            <a:ext cx="9149400" cy="0"/>
          </a:xfrm>
          <a:prstGeom prst="straightConnector1">
            <a:avLst/>
          </a:prstGeom>
          <a:noFill/>
          <a:ln cap="flat" cmpd="sng" w="9525">
            <a:solidFill>
              <a:srgbClr val="081004"/>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194" name="Shape 194"/>
        <p:cNvGrpSpPr/>
        <p:nvPr/>
      </p:nvGrpSpPr>
      <p:grpSpPr>
        <a:xfrm>
          <a:off x="0" y="0"/>
          <a:ext cx="0" cy="0"/>
          <a:chOff x="0" y="0"/>
          <a:chExt cx="0" cy="0"/>
        </a:xfrm>
      </p:grpSpPr>
      <p:pic>
        <p:nvPicPr>
          <p:cNvPr id="195" name="Google Shape;195;p27"/>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96" name="Google Shape;196;p27"/>
          <p:cNvSpPr txBox="1"/>
          <p:nvPr>
            <p:ph type="title"/>
          </p:nvPr>
        </p:nvSpPr>
        <p:spPr>
          <a:xfrm>
            <a:off x="1077925" y="1179250"/>
            <a:ext cx="6974700" cy="788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7" name="Google Shape;197;p27"/>
          <p:cNvSpPr txBox="1"/>
          <p:nvPr>
            <p:ph hasCustomPrompt="1" idx="2" type="title"/>
          </p:nvPr>
        </p:nvSpPr>
        <p:spPr>
          <a:xfrm>
            <a:off x="1077925" y="3458600"/>
            <a:ext cx="1403400" cy="8418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8" name="Google Shape;198;p27"/>
          <p:cNvSpPr txBox="1"/>
          <p:nvPr>
            <p:ph idx="1" type="subTitle"/>
          </p:nvPr>
        </p:nvSpPr>
        <p:spPr>
          <a:xfrm>
            <a:off x="5289325" y="3659750"/>
            <a:ext cx="2763300" cy="640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199" name="Google Shape;199;p27"/>
          <p:cNvCxnSpPr/>
          <p:nvPr/>
        </p:nvCxnSpPr>
        <p:spPr>
          <a:xfrm>
            <a:off x="-7775" y="539500"/>
            <a:ext cx="9149400" cy="0"/>
          </a:xfrm>
          <a:prstGeom prst="straightConnector1">
            <a:avLst/>
          </a:prstGeom>
          <a:noFill/>
          <a:ln cap="flat" cmpd="sng" w="9525">
            <a:solidFill>
              <a:srgbClr val="081004"/>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00" name="Shape 200"/>
        <p:cNvGrpSpPr/>
        <p:nvPr/>
      </p:nvGrpSpPr>
      <p:grpSpPr>
        <a:xfrm>
          <a:off x="0" y="0"/>
          <a:ext cx="0" cy="0"/>
          <a:chOff x="0" y="0"/>
          <a:chExt cx="0" cy="0"/>
        </a:xfrm>
      </p:grpSpPr>
      <p:pic>
        <p:nvPicPr>
          <p:cNvPr id="201" name="Google Shape;201;p28"/>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202" name="Google Shape;202;p28"/>
          <p:cNvSpPr txBox="1"/>
          <p:nvPr>
            <p:ph type="title"/>
          </p:nvPr>
        </p:nvSpPr>
        <p:spPr>
          <a:xfrm>
            <a:off x="713263" y="54000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3" name="Google Shape;203;p28"/>
          <p:cNvSpPr txBox="1"/>
          <p:nvPr>
            <p:ph idx="1" type="subTitle"/>
          </p:nvPr>
        </p:nvSpPr>
        <p:spPr>
          <a:xfrm>
            <a:off x="713225" y="1773975"/>
            <a:ext cx="4448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04" name="Google Shape;204;p28"/>
          <p:cNvSpPr txBox="1"/>
          <p:nvPr/>
        </p:nvSpPr>
        <p:spPr>
          <a:xfrm>
            <a:off x="713225" y="3869300"/>
            <a:ext cx="4273800" cy="734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b="1" lang="en" sz="1200" u="sng">
                <a:solidFill>
                  <a:schemeClr val="dk1"/>
                </a:solidFill>
                <a:latin typeface="Albert Sans"/>
                <a:ea typeface="Albert Sans"/>
                <a:cs typeface="Albert Sans"/>
                <a:sym typeface="Albert Sans"/>
                <a:hlinkClick r:id="rId3">
                  <a:extLst>
                    <a:ext uri="{A12FA001-AC4F-418D-AE19-62706E023703}">
                      <ahyp:hlinkClr val="tx"/>
                    </a:ext>
                  </a:extLst>
                </a:hlinkClick>
              </a:rPr>
              <a:t>Slidesgo</a:t>
            </a:r>
            <a:r>
              <a:rPr lang="en" sz="1200">
                <a:solidFill>
                  <a:schemeClr val="dk1"/>
                </a:solidFill>
                <a:latin typeface="Albert Sans"/>
                <a:ea typeface="Albert Sans"/>
                <a:cs typeface="Albert Sans"/>
                <a:sym typeface="Albert Sans"/>
              </a:rPr>
              <a:t>, and includes icons by </a:t>
            </a:r>
            <a:r>
              <a:rPr b="1" lang="en" sz="1200" u="sng">
                <a:solidFill>
                  <a:schemeClr val="dk1"/>
                </a:solidFill>
                <a:latin typeface="Albert Sans"/>
                <a:ea typeface="Albert Sans"/>
                <a:cs typeface="Albert Sans"/>
                <a:sym typeface="Albert Sans"/>
                <a:hlinkClick r:id="rId4">
                  <a:extLst>
                    <a:ext uri="{A12FA001-AC4F-418D-AE19-62706E023703}">
                      <ahyp:hlinkClr val="tx"/>
                    </a:ext>
                  </a:extLst>
                </a:hlinkClick>
              </a:rPr>
              <a:t>Flaticon</a:t>
            </a:r>
            <a:r>
              <a:rPr lang="en" sz="1200">
                <a:solidFill>
                  <a:schemeClr val="dk1"/>
                </a:solidFill>
                <a:latin typeface="Albert Sans"/>
                <a:ea typeface="Albert Sans"/>
                <a:cs typeface="Albert Sans"/>
                <a:sym typeface="Albert Sans"/>
              </a:rPr>
              <a:t>, and infographics &amp; images by </a:t>
            </a:r>
            <a:r>
              <a:rPr b="1" lang="en" sz="1200" u="sng">
                <a:solidFill>
                  <a:schemeClr val="dk1"/>
                </a:solidFill>
                <a:latin typeface="Albert Sans"/>
                <a:ea typeface="Albert Sans"/>
                <a:cs typeface="Albert Sans"/>
                <a:sym typeface="Albert Sans"/>
                <a:hlinkClick r:id="rId5">
                  <a:extLst>
                    <a:ext uri="{A12FA001-AC4F-418D-AE19-62706E023703}">
                      <ahyp:hlinkClr val="tx"/>
                    </a:ext>
                  </a:extLst>
                </a:hlinkClick>
              </a:rPr>
              <a:t>Freepik</a:t>
            </a:r>
            <a:r>
              <a:rPr lang="en" sz="1200" u="sng">
                <a:solidFill>
                  <a:schemeClr val="dk1"/>
                </a:solidFill>
                <a:latin typeface="Albert Sans"/>
                <a:ea typeface="Albert Sans"/>
                <a:cs typeface="Albert Sans"/>
                <a:sym typeface="Albert Sans"/>
              </a:rPr>
              <a:t> </a:t>
            </a:r>
            <a:endParaRPr b="1" sz="1200" u="sng">
              <a:solidFill>
                <a:schemeClr val="dk1"/>
              </a:solidFill>
              <a:latin typeface="Albert Sans"/>
              <a:ea typeface="Albert Sans"/>
              <a:cs typeface="Albert Sans"/>
              <a:sym typeface="Albert Sans"/>
            </a:endParaRPr>
          </a:p>
        </p:txBody>
      </p:sp>
      <p:cxnSp>
        <p:nvCxnSpPr>
          <p:cNvPr id="205" name="Google Shape;205;p28"/>
          <p:cNvCxnSpPr/>
          <p:nvPr/>
        </p:nvCxnSpPr>
        <p:spPr>
          <a:xfrm>
            <a:off x="-7775" y="539500"/>
            <a:ext cx="9149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6" name="Shape 206"/>
        <p:cNvGrpSpPr/>
        <p:nvPr/>
      </p:nvGrpSpPr>
      <p:grpSpPr>
        <a:xfrm>
          <a:off x="0" y="0"/>
          <a:ext cx="0" cy="0"/>
          <a:chOff x="0" y="0"/>
          <a:chExt cx="0" cy="0"/>
        </a:xfrm>
      </p:grpSpPr>
      <p:pic>
        <p:nvPicPr>
          <p:cNvPr id="207" name="Google Shape;207;p29"/>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208" name="Google Shape;208;p29"/>
          <p:cNvSpPr/>
          <p:nvPr/>
        </p:nvSpPr>
        <p:spPr>
          <a:xfrm>
            <a:off x="0" y="539500"/>
            <a:ext cx="2578800" cy="406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9" name="Google Shape;209;p29"/>
          <p:cNvCxnSpPr/>
          <p:nvPr/>
        </p:nvCxnSpPr>
        <p:spPr>
          <a:xfrm>
            <a:off x="-7775" y="539500"/>
            <a:ext cx="9149400" cy="0"/>
          </a:xfrm>
          <a:prstGeom prst="straightConnector1">
            <a:avLst/>
          </a:prstGeom>
          <a:noFill/>
          <a:ln cap="flat" cmpd="sng" w="9525">
            <a:solidFill>
              <a:srgbClr val="081004"/>
            </a:solidFill>
            <a:prstDash val="solid"/>
            <a:round/>
            <a:headEnd len="med" w="med" type="none"/>
            <a:tailEnd len="med" w="med" type="none"/>
          </a:ln>
        </p:spPr>
      </p:cxnSp>
      <p:cxnSp>
        <p:nvCxnSpPr>
          <p:cNvPr id="210" name="Google Shape;210;p29"/>
          <p:cNvCxnSpPr/>
          <p:nvPr/>
        </p:nvCxnSpPr>
        <p:spPr>
          <a:xfrm>
            <a:off x="-7775" y="4604000"/>
            <a:ext cx="9149400" cy="0"/>
          </a:xfrm>
          <a:prstGeom prst="straightConnector1">
            <a:avLst/>
          </a:prstGeom>
          <a:noFill/>
          <a:ln cap="flat" cmpd="sng" w="9525">
            <a:solidFill>
              <a:srgbClr val="081004"/>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1" name="Shape 211"/>
        <p:cNvGrpSpPr/>
        <p:nvPr/>
      </p:nvGrpSpPr>
      <p:grpSpPr>
        <a:xfrm>
          <a:off x="0" y="0"/>
          <a:ext cx="0" cy="0"/>
          <a:chOff x="0" y="0"/>
          <a:chExt cx="0" cy="0"/>
        </a:xfrm>
      </p:grpSpPr>
      <p:pic>
        <p:nvPicPr>
          <p:cNvPr id="212" name="Google Shape;212;p30"/>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cxnSp>
        <p:nvCxnSpPr>
          <p:cNvPr id="213" name="Google Shape;213;p30"/>
          <p:cNvCxnSpPr/>
          <p:nvPr/>
        </p:nvCxnSpPr>
        <p:spPr>
          <a:xfrm>
            <a:off x="713225" y="-3975"/>
            <a:ext cx="0" cy="5153400"/>
          </a:xfrm>
          <a:prstGeom prst="straightConnector1">
            <a:avLst/>
          </a:prstGeom>
          <a:noFill/>
          <a:ln cap="flat" cmpd="sng" w="9525">
            <a:solidFill>
              <a:schemeClr val="dk1"/>
            </a:solidFill>
            <a:prstDash val="solid"/>
            <a:round/>
            <a:headEnd len="med" w="med" type="none"/>
            <a:tailEnd len="med" w="med" type="none"/>
          </a:ln>
        </p:spPr>
      </p:cxnSp>
      <p:cxnSp>
        <p:nvCxnSpPr>
          <p:cNvPr id="214" name="Google Shape;214;p30"/>
          <p:cNvCxnSpPr/>
          <p:nvPr/>
        </p:nvCxnSpPr>
        <p:spPr>
          <a:xfrm>
            <a:off x="8430775" y="-3975"/>
            <a:ext cx="0" cy="5153400"/>
          </a:xfrm>
          <a:prstGeom prst="straightConnector1">
            <a:avLst/>
          </a:prstGeom>
          <a:noFill/>
          <a:ln cap="flat" cmpd="sng" w="9525">
            <a:solidFill>
              <a:schemeClr val="dk1"/>
            </a:solidFill>
            <a:prstDash val="solid"/>
            <a:round/>
            <a:headEnd len="med" w="med" type="none"/>
            <a:tailEnd len="med" w="med" type="none"/>
          </a:ln>
        </p:spPr>
      </p:cxnSp>
      <p:sp>
        <p:nvSpPr>
          <p:cNvPr id="215" name="Google Shape;215;p30"/>
          <p:cNvSpPr/>
          <p:nvPr/>
        </p:nvSpPr>
        <p:spPr>
          <a:xfrm>
            <a:off x="0" y="4604000"/>
            <a:ext cx="91440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21" name="Google Shape;21;p4"/>
          <p:cNvSpPr txBox="1"/>
          <p:nvPr>
            <p:ph type="title"/>
          </p:nvPr>
        </p:nvSpPr>
        <p:spPr>
          <a:xfrm>
            <a:off x="720000" y="538544"/>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 name="Google Shape;22;p4"/>
          <p:cNvSpPr txBox="1"/>
          <p:nvPr>
            <p:ph idx="1" type="body"/>
          </p:nvPr>
        </p:nvSpPr>
        <p:spPr>
          <a:xfrm>
            <a:off x="720000" y="1017725"/>
            <a:ext cx="7704000" cy="3614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23" name="Google Shape;23;p4"/>
          <p:cNvSpPr/>
          <p:nvPr/>
        </p:nvSpPr>
        <p:spPr>
          <a:xfrm>
            <a:off x="8430775" y="-125"/>
            <a:ext cx="713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 name="Google Shape;24;p4"/>
          <p:cNvCxnSpPr/>
          <p:nvPr/>
        </p:nvCxnSpPr>
        <p:spPr>
          <a:xfrm>
            <a:off x="8431825" y="-875"/>
            <a:ext cx="0" cy="51348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pic>
        <p:nvPicPr>
          <p:cNvPr id="26" name="Google Shape;26;p5"/>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27" name="Google Shape;27;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 name="Google Shape;28;p5"/>
          <p:cNvSpPr txBox="1"/>
          <p:nvPr>
            <p:ph idx="1" type="subTitle"/>
          </p:nvPr>
        </p:nvSpPr>
        <p:spPr>
          <a:xfrm>
            <a:off x="4192209" y="3947999"/>
            <a:ext cx="2505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 name="Google Shape;29;p5"/>
          <p:cNvSpPr txBox="1"/>
          <p:nvPr>
            <p:ph idx="2" type="subTitle"/>
          </p:nvPr>
        </p:nvSpPr>
        <p:spPr>
          <a:xfrm>
            <a:off x="720225" y="3947999"/>
            <a:ext cx="2505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 name="Google Shape;30;p5"/>
          <p:cNvSpPr txBox="1"/>
          <p:nvPr>
            <p:ph idx="3" type="subTitle"/>
          </p:nvPr>
        </p:nvSpPr>
        <p:spPr>
          <a:xfrm>
            <a:off x="4192200" y="1375600"/>
            <a:ext cx="2505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 name="Google Shape;31;p5"/>
          <p:cNvSpPr txBox="1"/>
          <p:nvPr>
            <p:ph idx="4" type="subTitle"/>
          </p:nvPr>
        </p:nvSpPr>
        <p:spPr>
          <a:xfrm>
            <a:off x="720000" y="1375600"/>
            <a:ext cx="2505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32" name="Google Shape;32;p5"/>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33" name="Google Shape;33;p5"/>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
        <p:nvSpPr>
          <p:cNvPr id="34" name="Google Shape;34;p5"/>
          <p:cNvSpPr/>
          <p:nvPr/>
        </p:nvSpPr>
        <p:spPr>
          <a:xfrm>
            <a:off x="8430775" y="75"/>
            <a:ext cx="713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pic>
        <p:nvPicPr>
          <p:cNvPr id="36" name="Google Shape;36;p6"/>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37" name="Google Shape;37;p6"/>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38" name="Google Shape;38;p6"/>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39" name="Google Shape;39;p6"/>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pic>
        <p:nvPicPr>
          <p:cNvPr id="41" name="Google Shape;41;p7"/>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42" name="Google Shape;42;p7"/>
          <p:cNvSpPr txBox="1"/>
          <p:nvPr>
            <p:ph type="title"/>
          </p:nvPr>
        </p:nvSpPr>
        <p:spPr>
          <a:xfrm>
            <a:off x="4598275" y="539500"/>
            <a:ext cx="3832500" cy="1078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 name="Google Shape;43;p7"/>
          <p:cNvSpPr txBox="1"/>
          <p:nvPr>
            <p:ph idx="1" type="subTitle"/>
          </p:nvPr>
        </p:nvSpPr>
        <p:spPr>
          <a:xfrm>
            <a:off x="4598275" y="2480900"/>
            <a:ext cx="3832500" cy="2043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cxnSp>
        <p:nvCxnSpPr>
          <p:cNvPr id="44" name="Google Shape;44;p7"/>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45" name="Google Shape;45;p7"/>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pic>
        <p:nvPicPr>
          <p:cNvPr id="47" name="Google Shape;47;p8"/>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48" name="Google Shape;48;p8"/>
          <p:cNvSpPr txBox="1"/>
          <p:nvPr>
            <p:ph type="title"/>
          </p:nvPr>
        </p:nvSpPr>
        <p:spPr>
          <a:xfrm>
            <a:off x="2059225" y="1423875"/>
            <a:ext cx="5025600" cy="1536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49" name="Google Shape;49;p8"/>
          <p:cNvCxnSpPr/>
          <p:nvPr/>
        </p:nvCxnSpPr>
        <p:spPr>
          <a:xfrm>
            <a:off x="-7775" y="539500"/>
            <a:ext cx="9149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pic>
        <p:nvPicPr>
          <p:cNvPr id="51" name="Google Shape;51;p9"/>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52" name="Google Shape;52;p9"/>
          <p:cNvSpPr txBox="1"/>
          <p:nvPr>
            <p:ph type="title"/>
          </p:nvPr>
        </p:nvSpPr>
        <p:spPr>
          <a:xfrm>
            <a:off x="713225" y="888700"/>
            <a:ext cx="3683400" cy="1310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7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3" name="Google Shape;53;p9"/>
          <p:cNvSpPr txBox="1"/>
          <p:nvPr>
            <p:ph idx="1" type="subTitle"/>
          </p:nvPr>
        </p:nvSpPr>
        <p:spPr>
          <a:xfrm>
            <a:off x="713225" y="3679200"/>
            <a:ext cx="3683400" cy="924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54" name="Google Shape;54;p9"/>
          <p:cNvSpPr/>
          <p:nvPr>
            <p:ph idx="2" type="pic"/>
          </p:nvPr>
        </p:nvSpPr>
        <p:spPr>
          <a:xfrm>
            <a:off x="5495624" y="825474"/>
            <a:ext cx="3207000" cy="3894000"/>
          </a:xfrm>
          <a:prstGeom prst="rect">
            <a:avLst/>
          </a:prstGeom>
          <a:noFill/>
          <a:ln cap="flat" cmpd="sng" w="9525">
            <a:solidFill>
              <a:schemeClr val="dk1"/>
            </a:solidFill>
            <a:prstDash val="solid"/>
            <a:round/>
            <a:headEnd len="sm" w="sm" type="none"/>
            <a:tailEnd len="sm" w="sm" type="none"/>
          </a:ln>
        </p:spPr>
      </p:sp>
      <p:cxnSp>
        <p:nvCxnSpPr>
          <p:cNvPr id="55" name="Google Shape;55;p9"/>
          <p:cNvCxnSpPr/>
          <p:nvPr/>
        </p:nvCxnSpPr>
        <p:spPr>
          <a:xfrm>
            <a:off x="-7775" y="539500"/>
            <a:ext cx="9149400" cy="0"/>
          </a:xfrm>
          <a:prstGeom prst="straightConnector1">
            <a:avLst/>
          </a:prstGeom>
          <a:noFill/>
          <a:ln cap="flat" cmpd="sng" w="9525">
            <a:solidFill>
              <a:srgbClr val="081004"/>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10"/>
          <p:cNvSpPr txBox="1"/>
          <p:nvPr>
            <p:ph type="title"/>
          </p:nvPr>
        </p:nvSpPr>
        <p:spPr>
          <a:xfrm>
            <a:off x="720000" y="4031300"/>
            <a:ext cx="7704000" cy="572700"/>
          </a:xfrm>
          <a:prstGeom prst="rect">
            <a:avLst/>
          </a:prstGeom>
          <a:solidFill>
            <a:schemeClr val="dk2"/>
          </a:solidFill>
        </p:spPr>
        <p:txBody>
          <a:bodyPr anchorCtr="0" anchor="t"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8" name="Google Shape;58;p10"/>
          <p:cNvSpPr/>
          <p:nvPr>
            <p:ph idx="2" type="pic"/>
          </p:nvPr>
        </p:nvSpPr>
        <p:spPr>
          <a:xfrm>
            <a:off x="0" y="0"/>
            <a:ext cx="9144000" cy="51435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1600"/>
              </a:spcBef>
              <a:spcAft>
                <a:spcPts val="160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25.png"/><Relationship Id="rId5" Type="http://schemas.openxmlformats.org/officeDocument/2006/relationships/image" Target="../media/image5.png"/><Relationship Id="rId6"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24.png"/><Relationship Id="rId5"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21.xml"/><Relationship Id="rId5" Type="http://schemas.openxmlformats.org/officeDocument/2006/relationships/slide" Target="/ppt/slides/slide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ctrTitle"/>
          </p:nvPr>
        </p:nvSpPr>
        <p:spPr>
          <a:xfrm>
            <a:off x="713225" y="678300"/>
            <a:ext cx="3955800" cy="281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TWITTER SENTIMENT ANALYSIS: </a:t>
            </a:r>
            <a:endParaRPr/>
          </a:p>
          <a:p>
            <a:pPr indent="0" lvl="0" marL="0" rtl="0" algn="l">
              <a:spcBef>
                <a:spcPts val="0"/>
              </a:spcBef>
              <a:spcAft>
                <a:spcPts val="0"/>
              </a:spcAft>
              <a:buNone/>
            </a:pPr>
            <a:r>
              <a:rPr lang="en"/>
              <a:t>AI IN EDUCATION</a:t>
            </a:r>
            <a:endParaRPr/>
          </a:p>
        </p:txBody>
      </p:sp>
      <p:sp>
        <p:nvSpPr>
          <p:cNvPr id="221" name="Google Shape;221;p31"/>
          <p:cNvSpPr txBox="1"/>
          <p:nvPr>
            <p:ph idx="1" type="subTitle"/>
          </p:nvPr>
        </p:nvSpPr>
        <p:spPr>
          <a:xfrm>
            <a:off x="713225" y="4190900"/>
            <a:ext cx="3955800" cy="41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By: Jada Ogueh</a:t>
            </a:r>
            <a:endParaRPr/>
          </a:p>
        </p:txBody>
      </p:sp>
      <p:sp>
        <p:nvSpPr>
          <p:cNvPr id="222" name="Google Shape;222;p31"/>
          <p:cNvSpPr/>
          <p:nvPr/>
        </p:nvSpPr>
        <p:spPr>
          <a:xfrm>
            <a:off x="4949775" y="2807625"/>
            <a:ext cx="4193100" cy="232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 name="Google Shape;223;p31"/>
          <p:cNvCxnSpPr/>
          <p:nvPr/>
        </p:nvCxnSpPr>
        <p:spPr>
          <a:xfrm>
            <a:off x="4950950" y="548375"/>
            <a:ext cx="0" cy="4589100"/>
          </a:xfrm>
          <a:prstGeom prst="straightConnector1">
            <a:avLst/>
          </a:prstGeom>
          <a:noFill/>
          <a:ln cap="flat" cmpd="sng" w="9525">
            <a:solidFill>
              <a:schemeClr val="dk1"/>
            </a:solidFill>
            <a:prstDash val="solid"/>
            <a:round/>
            <a:headEnd len="med" w="med" type="none"/>
            <a:tailEnd len="med" w="med" type="none"/>
          </a:ln>
        </p:spPr>
      </p:cxnSp>
      <p:cxnSp>
        <p:nvCxnSpPr>
          <p:cNvPr id="224" name="Google Shape;224;p31"/>
          <p:cNvCxnSpPr/>
          <p:nvPr/>
        </p:nvCxnSpPr>
        <p:spPr>
          <a:xfrm>
            <a:off x="4950975" y="2807675"/>
            <a:ext cx="4190700" cy="0"/>
          </a:xfrm>
          <a:prstGeom prst="straightConnector1">
            <a:avLst/>
          </a:prstGeom>
          <a:noFill/>
          <a:ln cap="flat" cmpd="sng" w="9525">
            <a:solidFill>
              <a:schemeClr val="dk1"/>
            </a:solidFill>
            <a:prstDash val="solid"/>
            <a:round/>
            <a:headEnd len="med" w="med" type="none"/>
            <a:tailEnd len="med" w="med" type="none"/>
          </a:ln>
        </p:spPr>
      </p:cxnSp>
      <p:sp>
        <p:nvSpPr>
          <p:cNvPr id="225" name="Google Shape;225;p31">
            <a:hlinkClick action="ppaction://hlinkshowjump?jump=nextslide"/>
          </p:cNvPr>
          <p:cNvSpPr/>
          <p:nvPr/>
        </p:nvSpPr>
        <p:spPr>
          <a:xfrm>
            <a:off x="6552945" y="1269680"/>
            <a:ext cx="986747" cy="807805"/>
          </a:xfrm>
          <a:custGeom>
            <a:rect b="b" l="l" r="r" t="t"/>
            <a:pathLst>
              <a:path extrusionOk="0" h="209276" w="255634">
                <a:moveTo>
                  <a:pt x="176800" y="0"/>
                </a:moveTo>
                <a:lnTo>
                  <a:pt x="176115" y="514"/>
                </a:lnTo>
                <a:lnTo>
                  <a:pt x="254433" y="104213"/>
                </a:lnTo>
                <a:lnTo>
                  <a:pt x="0" y="104213"/>
                </a:lnTo>
                <a:lnTo>
                  <a:pt x="0" y="105070"/>
                </a:lnTo>
                <a:lnTo>
                  <a:pt x="254433" y="105070"/>
                </a:lnTo>
                <a:lnTo>
                  <a:pt x="176115" y="208762"/>
                </a:lnTo>
                <a:lnTo>
                  <a:pt x="176800" y="209276"/>
                </a:lnTo>
                <a:lnTo>
                  <a:pt x="255633" y="104898"/>
                </a:lnTo>
                <a:lnTo>
                  <a:pt x="255633" y="104384"/>
                </a:lnTo>
                <a:lnTo>
                  <a:pt x="176800" y="0"/>
                </a:ln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31"/>
          <p:cNvPicPr preferRelativeResize="0"/>
          <p:nvPr/>
        </p:nvPicPr>
        <p:blipFill rotWithShape="1">
          <a:blip r:embed="rId3">
            <a:alphaModFix/>
          </a:blip>
          <a:srcRect b="22872" l="18871" r="18179" t="19787"/>
          <a:stretch/>
        </p:blipFill>
        <p:spPr>
          <a:xfrm>
            <a:off x="5092538" y="2971413"/>
            <a:ext cx="3907574" cy="2002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p:nvPr/>
        </p:nvSpPr>
        <p:spPr>
          <a:xfrm>
            <a:off x="4238950" y="1512200"/>
            <a:ext cx="3911814" cy="2809472"/>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0"/>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GATHERING THE DATA (1)</a:t>
            </a:r>
            <a:endParaRPr/>
          </a:p>
        </p:txBody>
      </p:sp>
      <p:sp>
        <p:nvSpPr>
          <p:cNvPr id="304" name="Google Shape;304;p40"/>
          <p:cNvSpPr txBox="1"/>
          <p:nvPr/>
        </p:nvSpPr>
        <p:spPr>
          <a:xfrm>
            <a:off x="1449625" y="1512200"/>
            <a:ext cx="26439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Import the important libraries as these will allow us to conduct data processing and visualization.</a:t>
            </a:r>
            <a:endParaRPr sz="1200">
              <a:solidFill>
                <a:schemeClr val="dk1"/>
              </a:solidFill>
              <a:latin typeface="Albert Sans"/>
              <a:ea typeface="Albert Sans"/>
              <a:cs typeface="Albert Sans"/>
              <a:sym typeface="Albert Sans"/>
            </a:endParaRPr>
          </a:p>
        </p:txBody>
      </p:sp>
      <p:sp>
        <p:nvSpPr>
          <p:cNvPr id="305" name="Google Shape;305;p40"/>
          <p:cNvSpPr txBox="1"/>
          <p:nvPr/>
        </p:nvSpPr>
        <p:spPr>
          <a:xfrm>
            <a:off x="714927" y="157091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01</a:t>
            </a:r>
            <a:endParaRPr sz="3000">
              <a:solidFill>
                <a:schemeClr val="dk1"/>
              </a:solidFill>
              <a:latin typeface="Marcellus"/>
              <a:ea typeface="Marcellus"/>
              <a:cs typeface="Marcellus"/>
              <a:sym typeface="Marcellus"/>
            </a:endParaRPr>
          </a:p>
        </p:txBody>
      </p:sp>
      <p:pic>
        <p:nvPicPr>
          <p:cNvPr id="306" name="Google Shape;306;p40"/>
          <p:cNvPicPr preferRelativeResize="0"/>
          <p:nvPr/>
        </p:nvPicPr>
        <p:blipFill>
          <a:blip r:embed="rId3">
            <a:alphaModFix/>
          </a:blip>
          <a:stretch>
            <a:fillRect/>
          </a:stretch>
        </p:blipFill>
        <p:spPr>
          <a:xfrm>
            <a:off x="4317767" y="1755562"/>
            <a:ext cx="3754227" cy="23727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1"/>
          <p:cNvSpPr/>
          <p:nvPr/>
        </p:nvSpPr>
        <p:spPr>
          <a:xfrm>
            <a:off x="3560700" y="1512200"/>
            <a:ext cx="4863204" cy="2809471"/>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1"/>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GATHERING THE DATA (2)</a:t>
            </a:r>
            <a:endParaRPr/>
          </a:p>
        </p:txBody>
      </p:sp>
      <p:sp>
        <p:nvSpPr>
          <p:cNvPr id="313" name="Google Shape;313;p41"/>
          <p:cNvSpPr txBox="1"/>
          <p:nvPr/>
        </p:nvSpPr>
        <p:spPr>
          <a:xfrm>
            <a:off x="1449625" y="1512200"/>
            <a:ext cx="19740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Set up Twitter API keys and secrets (who I am) and authentication token and secret (the app it is).</a:t>
            </a:r>
            <a:endParaRPr sz="1200">
              <a:solidFill>
                <a:schemeClr val="dk1"/>
              </a:solidFill>
              <a:latin typeface="Albert Sans"/>
              <a:ea typeface="Albert Sans"/>
              <a:cs typeface="Albert Sans"/>
              <a:sym typeface="Albert Sans"/>
            </a:endParaRPr>
          </a:p>
        </p:txBody>
      </p:sp>
      <p:sp>
        <p:nvSpPr>
          <p:cNvPr id="314" name="Google Shape;314;p41"/>
          <p:cNvSpPr txBox="1"/>
          <p:nvPr/>
        </p:nvSpPr>
        <p:spPr>
          <a:xfrm>
            <a:off x="714927" y="157091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02</a:t>
            </a:r>
            <a:endParaRPr sz="3000">
              <a:solidFill>
                <a:schemeClr val="dk1"/>
              </a:solidFill>
              <a:latin typeface="Marcellus"/>
              <a:ea typeface="Marcellus"/>
              <a:cs typeface="Marcellus"/>
              <a:sym typeface="Marcellus"/>
            </a:endParaRPr>
          </a:p>
        </p:txBody>
      </p:sp>
      <p:sp>
        <p:nvSpPr>
          <p:cNvPr id="315" name="Google Shape;315;p41"/>
          <p:cNvSpPr txBox="1"/>
          <p:nvPr/>
        </p:nvSpPr>
        <p:spPr>
          <a:xfrm>
            <a:off x="1453414" y="2782800"/>
            <a:ext cx="19740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Activate the Twitter API.</a:t>
            </a:r>
            <a:endParaRPr sz="1200">
              <a:solidFill>
                <a:schemeClr val="dk1"/>
              </a:solidFill>
              <a:latin typeface="Albert Sans"/>
              <a:ea typeface="Albert Sans"/>
              <a:cs typeface="Albert Sans"/>
              <a:sym typeface="Albert Sans"/>
            </a:endParaRPr>
          </a:p>
        </p:txBody>
      </p:sp>
      <p:sp>
        <p:nvSpPr>
          <p:cNvPr id="316" name="Google Shape;316;p41"/>
          <p:cNvSpPr txBox="1"/>
          <p:nvPr/>
        </p:nvSpPr>
        <p:spPr>
          <a:xfrm>
            <a:off x="714927" y="2782788"/>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03</a:t>
            </a:r>
            <a:endParaRPr sz="3000">
              <a:solidFill>
                <a:schemeClr val="dk1"/>
              </a:solidFill>
              <a:latin typeface="Marcellus"/>
              <a:ea typeface="Marcellus"/>
              <a:cs typeface="Marcellus"/>
              <a:sym typeface="Marcellus"/>
            </a:endParaRPr>
          </a:p>
        </p:txBody>
      </p:sp>
      <p:sp>
        <p:nvSpPr>
          <p:cNvPr id="317" name="Google Shape;317;p41"/>
          <p:cNvSpPr txBox="1"/>
          <p:nvPr/>
        </p:nvSpPr>
        <p:spPr>
          <a:xfrm>
            <a:off x="1449625" y="3414250"/>
            <a:ext cx="19740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Set up my two search queries: #aiineducation and #chatgpt</a:t>
            </a:r>
            <a:endParaRPr sz="1200">
              <a:solidFill>
                <a:schemeClr val="dk1"/>
              </a:solidFill>
              <a:latin typeface="Albert Sans"/>
              <a:ea typeface="Albert Sans"/>
              <a:cs typeface="Albert Sans"/>
              <a:sym typeface="Albert Sans"/>
            </a:endParaRPr>
          </a:p>
        </p:txBody>
      </p:sp>
      <p:sp>
        <p:nvSpPr>
          <p:cNvPr id="318" name="Google Shape;318;p41"/>
          <p:cNvSpPr txBox="1"/>
          <p:nvPr/>
        </p:nvSpPr>
        <p:spPr>
          <a:xfrm>
            <a:off x="714927" y="347296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04</a:t>
            </a:r>
            <a:endParaRPr sz="3000">
              <a:solidFill>
                <a:schemeClr val="dk1"/>
              </a:solidFill>
              <a:latin typeface="Marcellus"/>
              <a:ea typeface="Marcellus"/>
              <a:cs typeface="Marcellus"/>
              <a:sym typeface="Marcellus"/>
            </a:endParaRPr>
          </a:p>
        </p:txBody>
      </p:sp>
      <p:pic>
        <p:nvPicPr>
          <p:cNvPr id="319" name="Google Shape;319;p41"/>
          <p:cNvPicPr preferRelativeResize="0"/>
          <p:nvPr/>
        </p:nvPicPr>
        <p:blipFill>
          <a:blip r:embed="rId3">
            <a:alphaModFix/>
          </a:blip>
          <a:stretch>
            <a:fillRect/>
          </a:stretch>
        </p:blipFill>
        <p:spPr>
          <a:xfrm>
            <a:off x="3720588" y="1635613"/>
            <a:ext cx="4543425" cy="1181100"/>
          </a:xfrm>
          <a:prstGeom prst="rect">
            <a:avLst/>
          </a:prstGeom>
          <a:noFill/>
          <a:ln>
            <a:noFill/>
          </a:ln>
        </p:spPr>
      </p:pic>
      <p:pic>
        <p:nvPicPr>
          <p:cNvPr id="320" name="Google Shape;320;p41"/>
          <p:cNvPicPr preferRelativeResize="0"/>
          <p:nvPr/>
        </p:nvPicPr>
        <p:blipFill>
          <a:blip r:embed="rId4">
            <a:alphaModFix/>
          </a:blip>
          <a:stretch>
            <a:fillRect/>
          </a:stretch>
        </p:blipFill>
        <p:spPr>
          <a:xfrm>
            <a:off x="3720600" y="2867834"/>
            <a:ext cx="3714750" cy="495300"/>
          </a:xfrm>
          <a:prstGeom prst="rect">
            <a:avLst/>
          </a:prstGeom>
          <a:noFill/>
          <a:ln>
            <a:noFill/>
          </a:ln>
        </p:spPr>
      </p:pic>
      <p:pic>
        <p:nvPicPr>
          <p:cNvPr id="321" name="Google Shape;321;p41"/>
          <p:cNvPicPr preferRelativeResize="0"/>
          <p:nvPr/>
        </p:nvPicPr>
        <p:blipFill>
          <a:blip r:embed="rId5">
            <a:alphaModFix/>
          </a:blip>
          <a:stretch>
            <a:fillRect/>
          </a:stretch>
        </p:blipFill>
        <p:spPr>
          <a:xfrm>
            <a:off x="3720600" y="3414239"/>
            <a:ext cx="3921750" cy="728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p:nvPr/>
        </p:nvSpPr>
        <p:spPr>
          <a:xfrm>
            <a:off x="3080350" y="1512200"/>
            <a:ext cx="5530086" cy="2809471"/>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2"/>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GATHERING THE DATA (3)</a:t>
            </a:r>
            <a:endParaRPr/>
          </a:p>
        </p:txBody>
      </p:sp>
      <p:sp>
        <p:nvSpPr>
          <p:cNvPr id="328" name="Google Shape;328;p42"/>
          <p:cNvSpPr txBox="1"/>
          <p:nvPr/>
        </p:nvSpPr>
        <p:spPr>
          <a:xfrm>
            <a:off x="1449625" y="1512200"/>
            <a:ext cx="15309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Request 500 tweets each containing my desired hashtags.</a:t>
            </a:r>
            <a:endParaRPr sz="1200">
              <a:solidFill>
                <a:schemeClr val="dk1"/>
              </a:solidFill>
              <a:latin typeface="Albert Sans"/>
              <a:ea typeface="Albert Sans"/>
              <a:cs typeface="Albert Sans"/>
              <a:sym typeface="Albert Sans"/>
            </a:endParaRPr>
          </a:p>
        </p:txBody>
      </p:sp>
      <p:sp>
        <p:nvSpPr>
          <p:cNvPr id="329" name="Google Shape;329;p42"/>
          <p:cNvSpPr txBox="1"/>
          <p:nvPr/>
        </p:nvSpPr>
        <p:spPr>
          <a:xfrm>
            <a:off x="714927" y="157091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05</a:t>
            </a:r>
            <a:endParaRPr sz="3000">
              <a:solidFill>
                <a:schemeClr val="dk1"/>
              </a:solidFill>
              <a:latin typeface="Marcellus"/>
              <a:ea typeface="Marcellus"/>
              <a:cs typeface="Marcellus"/>
              <a:sym typeface="Marcellus"/>
            </a:endParaRPr>
          </a:p>
        </p:txBody>
      </p:sp>
      <p:sp>
        <p:nvSpPr>
          <p:cNvPr id="330" name="Google Shape;330;p42"/>
          <p:cNvSpPr txBox="1"/>
          <p:nvPr/>
        </p:nvSpPr>
        <p:spPr>
          <a:xfrm>
            <a:off x="1452563" y="2492588"/>
            <a:ext cx="15309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Initialize a Pandas DataFrame using the data from each query.</a:t>
            </a:r>
            <a:endParaRPr sz="1200">
              <a:solidFill>
                <a:schemeClr val="dk1"/>
              </a:solidFill>
              <a:latin typeface="Albert Sans"/>
              <a:ea typeface="Albert Sans"/>
              <a:cs typeface="Albert Sans"/>
              <a:sym typeface="Albert Sans"/>
            </a:endParaRPr>
          </a:p>
        </p:txBody>
      </p:sp>
      <p:sp>
        <p:nvSpPr>
          <p:cNvPr id="331" name="Google Shape;331;p42"/>
          <p:cNvSpPr txBox="1"/>
          <p:nvPr/>
        </p:nvSpPr>
        <p:spPr>
          <a:xfrm>
            <a:off x="714927" y="2492575"/>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06</a:t>
            </a:r>
            <a:endParaRPr sz="3000">
              <a:solidFill>
                <a:schemeClr val="dk1"/>
              </a:solidFill>
              <a:latin typeface="Marcellus"/>
              <a:ea typeface="Marcellus"/>
              <a:cs typeface="Marcellus"/>
              <a:sym typeface="Marcellus"/>
            </a:endParaRPr>
          </a:p>
        </p:txBody>
      </p:sp>
      <p:sp>
        <p:nvSpPr>
          <p:cNvPr id="332" name="Google Shape;332;p42"/>
          <p:cNvSpPr txBox="1"/>
          <p:nvPr/>
        </p:nvSpPr>
        <p:spPr>
          <a:xfrm>
            <a:off x="1449625" y="3414250"/>
            <a:ext cx="15309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Combine the two dataframes into one dataframe, and now I’ve collected my data.</a:t>
            </a:r>
            <a:endParaRPr sz="1200">
              <a:solidFill>
                <a:schemeClr val="dk1"/>
              </a:solidFill>
              <a:latin typeface="Albert Sans"/>
              <a:ea typeface="Albert Sans"/>
              <a:cs typeface="Albert Sans"/>
              <a:sym typeface="Albert Sans"/>
            </a:endParaRPr>
          </a:p>
        </p:txBody>
      </p:sp>
      <p:sp>
        <p:nvSpPr>
          <p:cNvPr id="333" name="Google Shape;333;p42"/>
          <p:cNvSpPr txBox="1"/>
          <p:nvPr/>
        </p:nvSpPr>
        <p:spPr>
          <a:xfrm>
            <a:off x="714927" y="347296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07</a:t>
            </a:r>
            <a:endParaRPr sz="3000">
              <a:solidFill>
                <a:schemeClr val="dk1"/>
              </a:solidFill>
              <a:latin typeface="Marcellus"/>
              <a:ea typeface="Marcellus"/>
              <a:cs typeface="Marcellus"/>
              <a:sym typeface="Marcellus"/>
            </a:endParaRPr>
          </a:p>
        </p:txBody>
      </p:sp>
      <p:pic>
        <p:nvPicPr>
          <p:cNvPr id="334" name="Google Shape;334;p42"/>
          <p:cNvPicPr preferRelativeResize="0"/>
          <p:nvPr/>
        </p:nvPicPr>
        <p:blipFill>
          <a:blip r:embed="rId3">
            <a:alphaModFix/>
          </a:blip>
          <a:stretch>
            <a:fillRect/>
          </a:stretch>
        </p:blipFill>
        <p:spPr>
          <a:xfrm>
            <a:off x="3165100" y="1629950"/>
            <a:ext cx="4538702" cy="635075"/>
          </a:xfrm>
          <a:prstGeom prst="rect">
            <a:avLst/>
          </a:prstGeom>
          <a:noFill/>
          <a:ln>
            <a:noFill/>
          </a:ln>
        </p:spPr>
      </p:pic>
      <p:pic>
        <p:nvPicPr>
          <p:cNvPr id="335" name="Google Shape;335;p42"/>
          <p:cNvPicPr preferRelativeResize="0"/>
          <p:nvPr/>
        </p:nvPicPr>
        <p:blipFill>
          <a:blip r:embed="rId4">
            <a:alphaModFix/>
          </a:blip>
          <a:stretch>
            <a:fillRect/>
          </a:stretch>
        </p:blipFill>
        <p:spPr>
          <a:xfrm>
            <a:off x="3165100" y="2316600"/>
            <a:ext cx="5282500" cy="381300"/>
          </a:xfrm>
          <a:prstGeom prst="rect">
            <a:avLst/>
          </a:prstGeom>
          <a:noFill/>
          <a:ln>
            <a:noFill/>
          </a:ln>
        </p:spPr>
      </p:pic>
      <p:pic>
        <p:nvPicPr>
          <p:cNvPr id="336" name="Google Shape;336;p42"/>
          <p:cNvPicPr preferRelativeResize="0"/>
          <p:nvPr/>
        </p:nvPicPr>
        <p:blipFill>
          <a:blip r:embed="rId5">
            <a:alphaModFix/>
          </a:blip>
          <a:stretch>
            <a:fillRect/>
          </a:stretch>
        </p:blipFill>
        <p:spPr>
          <a:xfrm>
            <a:off x="3165101" y="2832700"/>
            <a:ext cx="5282501" cy="463496"/>
          </a:xfrm>
          <a:prstGeom prst="rect">
            <a:avLst/>
          </a:prstGeom>
          <a:noFill/>
          <a:ln>
            <a:noFill/>
          </a:ln>
        </p:spPr>
      </p:pic>
      <p:pic>
        <p:nvPicPr>
          <p:cNvPr id="337" name="Google Shape;337;p42"/>
          <p:cNvPicPr preferRelativeResize="0"/>
          <p:nvPr/>
        </p:nvPicPr>
        <p:blipFill>
          <a:blip r:embed="rId6">
            <a:alphaModFix/>
          </a:blip>
          <a:stretch>
            <a:fillRect/>
          </a:stretch>
        </p:blipFill>
        <p:spPr>
          <a:xfrm>
            <a:off x="3217525" y="3557176"/>
            <a:ext cx="5177634" cy="46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3"/>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MY DATA</a:t>
            </a:r>
            <a:endParaRPr/>
          </a:p>
        </p:txBody>
      </p:sp>
      <p:pic>
        <p:nvPicPr>
          <p:cNvPr id="343" name="Google Shape;343;p43"/>
          <p:cNvPicPr preferRelativeResize="0"/>
          <p:nvPr/>
        </p:nvPicPr>
        <p:blipFill rotWithShape="1">
          <a:blip r:embed="rId3">
            <a:alphaModFix/>
          </a:blip>
          <a:srcRect b="0" l="0" r="34171" t="0"/>
          <a:stretch/>
        </p:blipFill>
        <p:spPr>
          <a:xfrm>
            <a:off x="1278800" y="1302400"/>
            <a:ext cx="5818800" cy="301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4"/>
          <p:cNvSpPr txBox="1"/>
          <p:nvPr>
            <p:ph type="title"/>
          </p:nvPr>
        </p:nvSpPr>
        <p:spPr>
          <a:xfrm>
            <a:off x="713275" y="690300"/>
            <a:ext cx="7717500" cy="195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 THE DATA (1)</a:t>
            </a:r>
            <a:endParaRPr/>
          </a:p>
        </p:txBody>
      </p:sp>
      <p:sp>
        <p:nvSpPr>
          <p:cNvPr id="349" name="Google Shape;349;p44"/>
          <p:cNvSpPr txBox="1"/>
          <p:nvPr>
            <p:ph idx="1" type="subTitle"/>
          </p:nvPr>
        </p:nvSpPr>
        <p:spPr>
          <a:xfrm>
            <a:off x="713225" y="1314900"/>
            <a:ext cx="7717500" cy="70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Delete duplicate tweets and clean up the tweets by removing RT, mentions, and non-alphabetical characters from the tweets</a:t>
            </a:r>
            <a:endParaRPr sz="1500"/>
          </a:p>
        </p:txBody>
      </p:sp>
      <p:cxnSp>
        <p:nvCxnSpPr>
          <p:cNvPr id="350" name="Google Shape;350;p44"/>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351" name="Google Shape;351;p44"/>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
        <p:nvSpPr>
          <p:cNvPr id="352" name="Google Shape;352;p44"/>
          <p:cNvSpPr/>
          <p:nvPr/>
        </p:nvSpPr>
        <p:spPr>
          <a:xfrm>
            <a:off x="713275" y="2017500"/>
            <a:ext cx="7717500" cy="2435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 name="Google Shape;353;p44"/>
          <p:cNvPicPr preferRelativeResize="0"/>
          <p:nvPr/>
        </p:nvPicPr>
        <p:blipFill>
          <a:blip r:embed="rId3">
            <a:alphaModFix/>
          </a:blip>
          <a:stretch>
            <a:fillRect/>
          </a:stretch>
        </p:blipFill>
        <p:spPr>
          <a:xfrm>
            <a:off x="1800200" y="2108000"/>
            <a:ext cx="5543550" cy="285750"/>
          </a:xfrm>
          <a:prstGeom prst="rect">
            <a:avLst/>
          </a:prstGeom>
          <a:noFill/>
          <a:ln>
            <a:noFill/>
          </a:ln>
        </p:spPr>
      </p:pic>
      <p:pic>
        <p:nvPicPr>
          <p:cNvPr id="354" name="Google Shape;354;p44"/>
          <p:cNvPicPr preferRelativeResize="0"/>
          <p:nvPr/>
        </p:nvPicPr>
        <p:blipFill>
          <a:blip r:embed="rId4">
            <a:alphaModFix/>
          </a:blip>
          <a:stretch>
            <a:fillRect/>
          </a:stretch>
        </p:blipFill>
        <p:spPr>
          <a:xfrm>
            <a:off x="1800200" y="2393749"/>
            <a:ext cx="5543549" cy="2010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5"/>
          <p:cNvSpPr txBox="1"/>
          <p:nvPr>
            <p:ph type="title"/>
          </p:nvPr>
        </p:nvSpPr>
        <p:spPr>
          <a:xfrm>
            <a:off x="713275" y="690300"/>
            <a:ext cx="7717500" cy="195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 THE DATA (1)</a:t>
            </a:r>
            <a:endParaRPr/>
          </a:p>
        </p:txBody>
      </p:sp>
      <p:sp>
        <p:nvSpPr>
          <p:cNvPr id="360" name="Google Shape;360;p45"/>
          <p:cNvSpPr txBox="1"/>
          <p:nvPr>
            <p:ph idx="1" type="subTitle"/>
          </p:nvPr>
        </p:nvSpPr>
        <p:spPr>
          <a:xfrm>
            <a:off x="713225" y="1314900"/>
            <a:ext cx="7717500" cy="70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Delete duplicate tweets and clean up the tweets by removing RT, mentions, and non-alphabetical characters from the tweets</a:t>
            </a:r>
            <a:endParaRPr sz="1500"/>
          </a:p>
        </p:txBody>
      </p:sp>
      <p:cxnSp>
        <p:nvCxnSpPr>
          <p:cNvPr id="361" name="Google Shape;361;p45"/>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362" name="Google Shape;362;p45"/>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
        <p:nvSpPr>
          <p:cNvPr id="363" name="Google Shape;363;p45"/>
          <p:cNvSpPr/>
          <p:nvPr/>
        </p:nvSpPr>
        <p:spPr>
          <a:xfrm>
            <a:off x="713275" y="2017500"/>
            <a:ext cx="7717500" cy="2435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4" name="Google Shape;364;p45"/>
          <p:cNvPicPr preferRelativeResize="0"/>
          <p:nvPr/>
        </p:nvPicPr>
        <p:blipFill>
          <a:blip r:embed="rId3">
            <a:alphaModFix/>
          </a:blip>
          <a:stretch>
            <a:fillRect/>
          </a:stretch>
        </p:blipFill>
        <p:spPr>
          <a:xfrm>
            <a:off x="1800200" y="2108000"/>
            <a:ext cx="5543550" cy="285750"/>
          </a:xfrm>
          <a:prstGeom prst="rect">
            <a:avLst/>
          </a:prstGeom>
          <a:noFill/>
          <a:ln>
            <a:noFill/>
          </a:ln>
        </p:spPr>
      </p:pic>
      <p:pic>
        <p:nvPicPr>
          <p:cNvPr id="365" name="Google Shape;365;p45"/>
          <p:cNvPicPr preferRelativeResize="0"/>
          <p:nvPr/>
        </p:nvPicPr>
        <p:blipFill>
          <a:blip r:embed="rId4">
            <a:alphaModFix/>
          </a:blip>
          <a:stretch>
            <a:fillRect/>
          </a:stretch>
        </p:blipFill>
        <p:spPr>
          <a:xfrm>
            <a:off x="1800200" y="2393749"/>
            <a:ext cx="5543549" cy="2010201"/>
          </a:xfrm>
          <a:prstGeom prst="rect">
            <a:avLst/>
          </a:prstGeom>
          <a:noFill/>
          <a:ln>
            <a:noFill/>
          </a:ln>
        </p:spPr>
      </p:pic>
      <p:sp>
        <p:nvSpPr>
          <p:cNvPr id="366" name="Google Shape;366;p45"/>
          <p:cNvSpPr/>
          <p:nvPr/>
        </p:nvSpPr>
        <p:spPr>
          <a:xfrm>
            <a:off x="1204525" y="2085150"/>
            <a:ext cx="6566700" cy="2300400"/>
          </a:xfrm>
          <a:prstGeom prst="mathMultiply">
            <a:avLst>
              <a:gd fmla="val 23520" name="adj1"/>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5"/>
          <p:cNvSpPr txBox="1"/>
          <p:nvPr/>
        </p:nvSpPr>
        <p:spPr>
          <a:xfrm>
            <a:off x="7440175" y="2393750"/>
            <a:ext cx="14274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No need: Tweet_processed produced identical results in sentiment analysis to Tweet.</a:t>
            </a:r>
            <a:endParaRPr sz="1200">
              <a:solidFill>
                <a:schemeClr val="dk1"/>
              </a:solidFill>
              <a:latin typeface="Albert Sans"/>
              <a:ea typeface="Albert Sans"/>
              <a:cs typeface="Albert Sans"/>
              <a:sym typeface="Albert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6"/>
          <p:cNvSpPr txBox="1"/>
          <p:nvPr>
            <p:ph type="title"/>
          </p:nvPr>
        </p:nvSpPr>
        <p:spPr>
          <a:xfrm>
            <a:off x="713275" y="690300"/>
            <a:ext cx="7717500" cy="195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 THE DATA (2)</a:t>
            </a:r>
            <a:endParaRPr/>
          </a:p>
        </p:txBody>
      </p:sp>
      <p:sp>
        <p:nvSpPr>
          <p:cNvPr id="373" name="Google Shape;373;p46"/>
          <p:cNvSpPr txBox="1"/>
          <p:nvPr>
            <p:ph idx="1" type="subTitle"/>
          </p:nvPr>
        </p:nvSpPr>
        <p:spPr>
          <a:xfrm>
            <a:off x="713225" y="1314900"/>
            <a:ext cx="7717500" cy="70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Removing tweets with a massive amount of retweets as it skews the data.</a:t>
            </a:r>
            <a:endParaRPr sz="1500"/>
          </a:p>
        </p:txBody>
      </p:sp>
      <p:cxnSp>
        <p:nvCxnSpPr>
          <p:cNvPr id="374" name="Google Shape;374;p46"/>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46"/>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
        <p:nvSpPr>
          <p:cNvPr id="376" name="Google Shape;376;p46"/>
          <p:cNvSpPr/>
          <p:nvPr/>
        </p:nvSpPr>
        <p:spPr>
          <a:xfrm>
            <a:off x="713275" y="2017500"/>
            <a:ext cx="7717500" cy="2435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46"/>
          <p:cNvPicPr preferRelativeResize="0"/>
          <p:nvPr/>
        </p:nvPicPr>
        <p:blipFill>
          <a:blip r:embed="rId3">
            <a:alphaModFix/>
          </a:blip>
          <a:stretch>
            <a:fillRect/>
          </a:stretch>
        </p:blipFill>
        <p:spPr>
          <a:xfrm>
            <a:off x="990424" y="2719877"/>
            <a:ext cx="7163200" cy="103093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7"/>
          <p:cNvSpPr/>
          <p:nvPr/>
        </p:nvSpPr>
        <p:spPr>
          <a:xfrm>
            <a:off x="3560700" y="1221000"/>
            <a:ext cx="4863204" cy="3100824"/>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7"/>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ANALYZING THE DATA (1)</a:t>
            </a:r>
            <a:endParaRPr/>
          </a:p>
        </p:txBody>
      </p:sp>
      <p:sp>
        <p:nvSpPr>
          <p:cNvPr id="384" name="Google Shape;384;p47"/>
          <p:cNvSpPr txBox="1"/>
          <p:nvPr/>
        </p:nvSpPr>
        <p:spPr>
          <a:xfrm>
            <a:off x="1454700" y="1221000"/>
            <a:ext cx="19740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I used the Text Blob library to conduct sentiment and subjectivity analysis on the Tweet column, and saved the results to 2 new columns:</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1200">
                <a:solidFill>
                  <a:schemeClr val="dk1"/>
                </a:solidFill>
                <a:latin typeface="Albert Sans"/>
                <a:ea typeface="Albert Sans"/>
                <a:cs typeface="Albert Sans"/>
                <a:sym typeface="Albert Sans"/>
              </a:rPr>
              <a:t>Sentiment</a:t>
            </a:r>
            <a:r>
              <a:rPr lang="en" sz="1200">
                <a:solidFill>
                  <a:schemeClr val="dk1"/>
                </a:solidFill>
                <a:latin typeface="Albert Sans"/>
                <a:ea typeface="Albert Sans"/>
                <a:cs typeface="Albert Sans"/>
                <a:sym typeface="Albert Sans"/>
              </a:rPr>
              <a:t> </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Positive</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Negative</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Neutral</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1200">
                <a:solidFill>
                  <a:schemeClr val="dk1"/>
                </a:solidFill>
                <a:latin typeface="Albert Sans"/>
                <a:ea typeface="Albert Sans"/>
                <a:cs typeface="Albert Sans"/>
                <a:sym typeface="Albert Sans"/>
              </a:rPr>
              <a:t>Subjectivity</a:t>
            </a:r>
            <a:endParaRPr b="1"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Very biased</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Slightly biased</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Factual</a:t>
            </a:r>
            <a:endParaRPr sz="1200">
              <a:solidFill>
                <a:schemeClr val="dk1"/>
              </a:solidFill>
              <a:latin typeface="Albert Sans"/>
              <a:ea typeface="Albert Sans"/>
              <a:cs typeface="Albert Sans"/>
              <a:sym typeface="Albert Sans"/>
            </a:endParaRPr>
          </a:p>
        </p:txBody>
      </p:sp>
      <p:sp>
        <p:nvSpPr>
          <p:cNvPr id="385" name="Google Shape;385;p47"/>
          <p:cNvSpPr txBox="1"/>
          <p:nvPr/>
        </p:nvSpPr>
        <p:spPr>
          <a:xfrm>
            <a:off x="720002" y="138686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01</a:t>
            </a:r>
            <a:endParaRPr sz="3000">
              <a:solidFill>
                <a:schemeClr val="dk1"/>
              </a:solidFill>
              <a:latin typeface="Marcellus"/>
              <a:ea typeface="Marcellus"/>
              <a:cs typeface="Marcellus"/>
              <a:sym typeface="Marcellus"/>
            </a:endParaRPr>
          </a:p>
        </p:txBody>
      </p:sp>
      <p:pic>
        <p:nvPicPr>
          <p:cNvPr id="386" name="Google Shape;386;p47"/>
          <p:cNvPicPr preferRelativeResize="0"/>
          <p:nvPr/>
        </p:nvPicPr>
        <p:blipFill>
          <a:blip r:embed="rId3">
            <a:alphaModFix/>
          </a:blip>
          <a:stretch>
            <a:fillRect/>
          </a:stretch>
        </p:blipFill>
        <p:spPr>
          <a:xfrm>
            <a:off x="4144108" y="1328145"/>
            <a:ext cx="3696375" cy="2886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8"/>
          <p:cNvSpPr/>
          <p:nvPr/>
        </p:nvSpPr>
        <p:spPr>
          <a:xfrm>
            <a:off x="3080350" y="1446000"/>
            <a:ext cx="5530086" cy="287568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8"/>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ANALYZING THE DATA (2)</a:t>
            </a:r>
            <a:endParaRPr/>
          </a:p>
          <a:p>
            <a:pPr indent="0" lvl="0" marL="0" rtl="0" algn="l">
              <a:spcBef>
                <a:spcPts val="0"/>
              </a:spcBef>
              <a:spcAft>
                <a:spcPts val="0"/>
              </a:spcAft>
              <a:buNone/>
            </a:pPr>
            <a:r>
              <a:t/>
            </a:r>
            <a:endParaRPr/>
          </a:p>
        </p:txBody>
      </p:sp>
      <p:sp>
        <p:nvSpPr>
          <p:cNvPr id="393" name="Google Shape;393;p48"/>
          <p:cNvSpPr txBox="1"/>
          <p:nvPr/>
        </p:nvSpPr>
        <p:spPr>
          <a:xfrm>
            <a:off x="1454700" y="1446000"/>
            <a:ext cx="15309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I wanted to track the difference in opinions between users that were affiliated with education versus not, so I created a column called Education Affiliation that was True if the username contained keywords related to education such as teach or edu.</a:t>
            </a:r>
            <a:endParaRPr sz="1200">
              <a:solidFill>
                <a:schemeClr val="dk1"/>
              </a:solidFill>
              <a:latin typeface="Albert Sans"/>
              <a:ea typeface="Albert Sans"/>
              <a:cs typeface="Albert Sans"/>
              <a:sym typeface="Albert Sans"/>
            </a:endParaRPr>
          </a:p>
        </p:txBody>
      </p:sp>
      <p:sp>
        <p:nvSpPr>
          <p:cNvPr id="394" name="Google Shape;394;p48"/>
          <p:cNvSpPr txBox="1"/>
          <p:nvPr/>
        </p:nvSpPr>
        <p:spPr>
          <a:xfrm>
            <a:off x="720002" y="150471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02</a:t>
            </a:r>
            <a:endParaRPr sz="3000">
              <a:solidFill>
                <a:schemeClr val="dk1"/>
              </a:solidFill>
              <a:latin typeface="Marcellus"/>
              <a:ea typeface="Marcellus"/>
              <a:cs typeface="Marcellus"/>
              <a:sym typeface="Marcellus"/>
            </a:endParaRPr>
          </a:p>
        </p:txBody>
      </p:sp>
      <p:pic>
        <p:nvPicPr>
          <p:cNvPr id="395" name="Google Shape;395;p48"/>
          <p:cNvPicPr preferRelativeResize="0"/>
          <p:nvPr/>
        </p:nvPicPr>
        <p:blipFill>
          <a:blip r:embed="rId3">
            <a:alphaModFix/>
          </a:blip>
          <a:stretch>
            <a:fillRect/>
          </a:stretch>
        </p:blipFill>
        <p:spPr>
          <a:xfrm>
            <a:off x="3240538" y="2316600"/>
            <a:ext cx="5209704" cy="870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9"/>
          <p:cNvSpPr/>
          <p:nvPr/>
        </p:nvSpPr>
        <p:spPr>
          <a:xfrm>
            <a:off x="5569750" y="1228800"/>
            <a:ext cx="2543331" cy="3303730"/>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9"/>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ANALYZING THE DATA (3)</a:t>
            </a:r>
            <a:endParaRPr/>
          </a:p>
          <a:p>
            <a:pPr indent="0" lvl="0" marL="0" rtl="0" algn="l">
              <a:spcBef>
                <a:spcPts val="0"/>
              </a:spcBef>
              <a:spcAft>
                <a:spcPts val="0"/>
              </a:spcAft>
              <a:buNone/>
            </a:pPr>
            <a:r>
              <a:t/>
            </a:r>
            <a:endParaRPr/>
          </a:p>
        </p:txBody>
      </p:sp>
      <p:sp>
        <p:nvSpPr>
          <p:cNvPr id="402" name="Google Shape;402;p49"/>
          <p:cNvSpPr txBox="1"/>
          <p:nvPr/>
        </p:nvSpPr>
        <p:spPr>
          <a:xfrm>
            <a:off x="1454700" y="1446000"/>
            <a:ext cx="39018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I had to download my dataframe as a CSV so I could manually check the validity of my sentiment and subjectivity column, but also add the Opinion column which stated the opinion expressed in a tweet. Afterwards I loaded that CSV into another dataframe.</a:t>
            </a:r>
            <a:endParaRPr sz="1200">
              <a:solidFill>
                <a:schemeClr val="dk1"/>
              </a:solidFill>
              <a:latin typeface="Albert Sans"/>
              <a:ea typeface="Albert Sans"/>
              <a:cs typeface="Albert Sans"/>
              <a:sym typeface="Albert Sans"/>
            </a:endParaRPr>
          </a:p>
        </p:txBody>
      </p:sp>
      <p:sp>
        <p:nvSpPr>
          <p:cNvPr id="403" name="Google Shape;403;p49"/>
          <p:cNvSpPr txBox="1"/>
          <p:nvPr/>
        </p:nvSpPr>
        <p:spPr>
          <a:xfrm>
            <a:off x="720002" y="150471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03</a:t>
            </a:r>
            <a:endParaRPr sz="3000">
              <a:solidFill>
                <a:schemeClr val="dk1"/>
              </a:solidFill>
              <a:latin typeface="Marcellus"/>
              <a:ea typeface="Marcellus"/>
              <a:cs typeface="Marcellus"/>
              <a:sym typeface="Marcellus"/>
            </a:endParaRPr>
          </a:p>
        </p:txBody>
      </p:sp>
      <p:pic>
        <p:nvPicPr>
          <p:cNvPr id="404" name="Google Shape;404;p49"/>
          <p:cNvPicPr preferRelativeResize="0"/>
          <p:nvPr/>
        </p:nvPicPr>
        <p:blipFill>
          <a:blip r:embed="rId3">
            <a:alphaModFix/>
          </a:blip>
          <a:stretch>
            <a:fillRect/>
          </a:stretch>
        </p:blipFill>
        <p:spPr>
          <a:xfrm>
            <a:off x="5868150" y="1337400"/>
            <a:ext cx="1903950" cy="3092900"/>
          </a:xfrm>
          <a:prstGeom prst="rect">
            <a:avLst/>
          </a:prstGeom>
          <a:noFill/>
          <a:ln>
            <a:noFill/>
          </a:ln>
        </p:spPr>
      </p:pic>
      <p:sp>
        <p:nvSpPr>
          <p:cNvPr id="405" name="Google Shape;405;p49"/>
          <p:cNvSpPr/>
          <p:nvPr/>
        </p:nvSpPr>
        <p:spPr>
          <a:xfrm>
            <a:off x="720000" y="2827500"/>
            <a:ext cx="4759979" cy="1704602"/>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 name="Google Shape;406;p49"/>
          <p:cNvPicPr preferRelativeResize="0"/>
          <p:nvPr/>
        </p:nvPicPr>
        <p:blipFill>
          <a:blip r:embed="rId4">
            <a:alphaModFix/>
          </a:blip>
          <a:stretch>
            <a:fillRect/>
          </a:stretch>
        </p:blipFill>
        <p:spPr>
          <a:xfrm>
            <a:off x="864774" y="3001600"/>
            <a:ext cx="4491724" cy="506213"/>
          </a:xfrm>
          <a:prstGeom prst="rect">
            <a:avLst/>
          </a:prstGeom>
          <a:noFill/>
          <a:ln>
            <a:noFill/>
          </a:ln>
        </p:spPr>
      </p:pic>
      <p:pic>
        <p:nvPicPr>
          <p:cNvPr id="407" name="Google Shape;407;p49"/>
          <p:cNvPicPr preferRelativeResize="0"/>
          <p:nvPr/>
        </p:nvPicPr>
        <p:blipFill>
          <a:blip r:embed="rId5">
            <a:alphaModFix/>
          </a:blip>
          <a:stretch>
            <a:fillRect/>
          </a:stretch>
        </p:blipFill>
        <p:spPr>
          <a:xfrm>
            <a:off x="930850" y="3716050"/>
            <a:ext cx="4359575" cy="506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714925"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32" name="Google Shape;232;p32"/>
          <p:cNvSpPr txBox="1"/>
          <p:nvPr>
            <p:ph idx="1" type="subTitle"/>
          </p:nvPr>
        </p:nvSpPr>
        <p:spPr>
          <a:xfrm>
            <a:off x="4337375" y="1500363"/>
            <a:ext cx="2305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Introducing the need, problem, and solution</a:t>
            </a:r>
            <a:endParaRPr/>
          </a:p>
        </p:txBody>
      </p:sp>
      <p:sp>
        <p:nvSpPr>
          <p:cNvPr id="233" name="Google Shape;233;p32"/>
          <p:cNvSpPr txBox="1"/>
          <p:nvPr>
            <p:ph idx="2" type="subTitle"/>
          </p:nvPr>
        </p:nvSpPr>
        <p:spPr>
          <a:xfrm>
            <a:off x="4337375" y="2679313"/>
            <a:ext cx="2305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Explaining data gathering, pre-processing, analyzation, and visualization</a:t>
            </a:r>
            <a:endParaRPr/>
          </a:p>
        </p:txBody>
      </p:sp>
      <p:sp>
        <p:nvSpPr>
          <p:cNvPr id="234" name="Google Shape;234;p32"/>
          <p:cNvSpPr txBox="1"/>
          <p:nvPr>
            <p:ph idx="3" type="subTitle"/>
          </p:nvPr>
        </p:nvSpPr>
        <p:spPr>
          <a:xfrm>
            <a:off x="4337375" y="3813225"/>
            <a:ext cx="2305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Summary and Conclusion</a:t>
            </a:r>
            <a:endParaRPr/>
          </a:p>
        </p:txBody>
      </p:sp>
      <p:sp>
        <p:nvSpPr>
          <p:cNvPr id="235" name="Google Shape;235;p32"/>
          <p:cNvSpPr txBox="1"/>
          <p:nvPr>
            <p:ph idx="4" type="title"/>
          </p:nvPr>
        </p:nvSpPr>
        <p:spPr>
          <a:xfrm>
            <a:off x="714927" y="150036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36" name="Google Shape;236;p32"/>
          <p:cNvSpPr txBox="1"/>
          <p:nvPr>
            <p:ph idx="5" type="title"/>
          </p:nvPr>
        </p:nvSpPr>
        <p:spPr>
          <a:xfrm>
            <a:off x="714927" y="267931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37" name="Google Shape;237;p32"/>
          <p:cNvSpPr txBox="1"/>
          <p:nvPr>
            <p:ph idx="6" type="title"/>
          </p:nvPr>
        </p:nvSpPr>
        <p:spPr>
          <a:xfrm>
            <a:off x="714927" y="3813225"/>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38" name="Google Shape;238;p32"/>
          <p:cNvSpPr txBox="1"/>
          <p:nvPr>
            <p:ph idx="7" type="subTitle"/>
          </p:nvPr>
        </p:nvSpPr>
        <p:spPr>
          <a:xfrm>
            <a:off x="1449625" y="1500363"/>
            <a:ext cx="1702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RATIONALE</a:t>
            </a:r>
            <a:endParaRPr/>
          </a:p>
        </p:txBody>
      </p:sp>
      <p:sp>
        <p:nvSpPr>
          <p:cNvPr id="239" name="Google Shape;239;p32"/>
          <p:cNvSpPr txBox="1"/>
          <p:nvPr>
            <p:ph idx="8" type="subTitle"/>
          </p:nvPr>
        </p:nvSpPr>
        <p:spPr>
          <a:xfrm>
            <a:off x="1449625" y="2679313"/>
            <a:ext cx="1702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STEPS</a:t>
            </a:r>
            <a:endParaRPr/>
          </a:p>
        </p:txBody>
      </p:sp>
      <p:sp>
        <p:nvSpPr>
          <p:cNvPr id="240" name="Google Shape;240;p32"/>
          <p:cNvSpPr txBox="1"/>
          <p:nvPr>
            <p:ph idx="9" type="subTitle"/>
          </p:nvPr>
        </p:nvSpPr>
        <p:spPr>
          <a:xfrm>
            <a:off x="1449625" y="3813225"/>
            <a:ext cx="1702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cxnSp>
        <p:nvCxnSpPr>
          <p:cNvPr id="241" name="Google Shape;241;p32"/>
          <p:cNvCxnSpPr/>
          <p:nvPr/>
        </p:nvCxnSpPr>
        <p:spPr>
          <a:xfrm>
            <a:off x="714925" y="539500"/>
            <a:ext cx="7715700" cy="0"/>
          </a:xfrm>
          <a:prstGeom prst="straightConnector1">
            <a:avLst/>
          </a:prstGeom>
          <a:noFill/>
          <a:ln cap="flat" cmpd="sng" w="9525">
            <a:solidFill>
              <a:schemeClr val="dk1"/>
            </a:solidFill>
            <a:prstDash val="solid"/>
            <a:round/>
            <a:headEnd len="med" w="med" type="none"/>
            <a:tailEnd len="med" w="med" type="none"/>
          </a:ln>
        </p:spPr>
      </p:cxnSp>
      <p:cxnSp>
        <p:nvCxnSpPr>
          <p:cNvPr id="242" name="Google Shape;242;p32"/>
          <p:cNvCxnSpPr/>
          <p:nvPr/>
        </p:nvCxnSpPr>
        <p:spPr>
          <a:xfrm>
            <a:off x="714925" y="2336150"/>
            <a:ext cx="7715700" cy="0"/>
          </a:xfrm>
          <a:prstGeom prst="straightConnector1">
            <a:avLst/>
          </a:prstGeom>
          <a:noFill/>
          <a:ln cap="flat" cmpd="sng" w="9525">
            <a:solidFill>
              <a:schemeClr val="dk1"/>
            </a:solidFill>
            <a:prstDash val="solid"/>
            <a:round/>
            <a:headEnd len="med" w="med" type="none"/>
            <a:tailEnd len="med" w="med" type="none"/>
          </a:ln>
        </p:spPr>
      </p:cxnSp>
      <p:cxnSp>
        <p:nvCxnSpPr>
          <p:cNvPr id="243" name="Google Shape;243;p32"/>
          <p:cNvCxnSpPr/>
          <p:nvPr/>
        </p:nvCxnSpPr>
        <p:spPr>
          <a:xfrm>
            <a:off x="714925" y="3470075"/>
            <a:ext cx="7715700" cy="0"/>
          </a:xfrm>
          <a:prstGeom prst="straightConnector1">
            <a:avLst/>
          </a:prstGeom>
          <a:noFill/>
          <a:ln cap="flat" cmpd="sng" w="9525">
            <a:solidFill>
              <a:schemeClr val="dk1"/>
            </a:solidFill>
            <a:prstDash val="solid"/>
            <a:round/>
            <a:headEnd len="med" w="med" type="none"/>
            <a:tailEnd len="med" w="med" type="none"/>
          </a:ln>
        </p:spPr>
      </p:cxnSp>
      <p:cxnSp>
        <p:nvCxnSpPr>
          <p:cNvPr id="244" name="Google Shape;244;p32"/>
          <p:cNvCxnSpPr/>
          <p:nvPr/>
        </p:nvCxnSpPr>
        <p:spPr>
          <a:xfrm>
            <a:off x="714925" y="4604000"/>
            <a:ext cx="7715700" cy="0"/>
          </a:xfrm>
          <a:prstGeom prst="straightConnector1">
            <a:avLst/>
          </a:prstGeom>
          <a:noFill/>
          <a:ln cap="flat" cmpd="sng" w="9525">
            <a:solidFill>
              <a:schemeClr val="dk1"/>
            </a:solidFill>
            <a:prstDash val="solid"/>
            <a:round/>
            <a:headEnd len="med" w="med" type="none"/>
            <a:tailEnd len="med" w="med" type="none"/>
          </a:ln>
        </p:spPr>
      </p:cxnSp>
      <p:sp>
        <p:nvSpPr>
          <p:cNvPr id="245" name="Google Shape;245;p32">
            <a:hlinkClick action="ppaction://hlinksldjump" r:id="rId3"/>
          </p:cNvPr>
          <p:cNvSpPr/>
          <p:nvPr/>
        </p:nvSpPr>
        <p:spPr>
          <a:xfrm>
            <a:off x="3303354" y="1534767"/>
            <a:ext cx="462698" cy="378790"/>
          </a:xfrm>
          <a:custGeom>
            <a:rect b="b" l="l" r="r" t="t"/>
            <a:pathLst>
              <a:path extrusionOk="0" h="209276" w="255634">
                <a:moveTo>
                  <a:pt x="176800" y="0"/>
                </a:moveTo>
                <a:lnTo>
                  <a:pt x="176115" y="514"/>
                </a:lnTo>
                <a:lnTo>
                  <a:pt x="254433" y="104213"/>
                </a:lnTo>
                <a:lnTo>
                  <a:pt x="0" y="104213"/>
                </a:lnTo>
                <a:lnTo>
                  <a:pt x="0" y="105070"/>
                </a:lnTo>
                <a:lnTo>
                  <a:pt x="254433" y="105070"/>
                </a:lnTo>
                <a:lnTo>
                  <a:pt x="176115" y="208762"/>
                </a:lnTo>
                <a:lnTo>
                  <a:pt x="176800" y="209276"/>
                </a:lnTo>
                <a:lnTo>
                  <a:pt x="255633" y="104898"/>
                </a:lnTo>
                <a:lnTo>
                  <a:pt x="255633" y="104384"/>
                </a:lnTo>
                <a:lnTo>
                  <a:pt x="176800" y="0"/>
                </a:ln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2">
            <a:hlinkClick action="ppaction://hlinksldjump" r:id="rId4"/>
          </p:cNvPr>
          <p:cNvSpPr/>
          <p:nvPr/>
        </p:nvSpPr>
        <p:spPr>
          <a:xfrm>
            <a:off x="3303354" y="2713730"/>
            <a:ext cx="462698" cy="378790"/>
          </a:xfrm>
          <a:custGeom>
            <a:rect b="b" l="l" r="r" t="t"/>
            <a:pathLst>
              <a:path extrusionOk="0" h="209276" w="255634">
                <a:moveTo>
                  <a:pt x="176800" y="0"/>
                </a:moveTo>
                <a:lnTo>
                  <a:pt x="176115" y="514"/>
                </a:lnTo>
                <a:lnTo>
                  <a:pt x="254433" y="104213"/>
                </a:lnTo>
                <a:lnTo>
                  <a:pt x="0" y="104213"/>
                </a:lnTo>
                <a:lnTo>
                  <a:pt x="0" y="105070"/>
                </a:lnTo>
                <a:lnTo>
                  <a:pt x="254433" y="105070"/>
                </a:lnTo>
                <a:lnTo>
                  <a:pt x="176115" y="208762"/>
                </a:lnTo>
                <a:lnTo>
                  <a:pt x="176800" y="209276"/>
                </a:lnTo>
                <a:lnTo>
                  <a:pt x="255633" y="104898"/>
                </a:lnTo>
                <a:lnTo>
                  <a:pt x="255633" y="104384"/>
                </a:lnTo>
                <a:lnTo>
                  <a:pt x="176800" y="0"/>
                </a:ln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2">
            <a:hlinkClick action="ppaction://hlinksldjump" r:id="rId5"/>
          </p:cNvPr>
          <p:cNvSpPr/>
          <p:nvPr/>
        </p:nvSpPr>
        <p:spPr>
          <a:xfrm>
            <a:off x="3303354" y="3847642"/>
            <a:ext cx="462698" cy="378790"/>
          </a:xfrm>
          <a:custGeom>
            <a:rect b="b" l="l" r="r" t="t"/>
            <a:pathLst>
              <a:path extrusionOk="0" h="209276" w="255634">
                <a:moveTo>
                  <a:pt x="176800" y="0"/>
                </a:moveTo>
                <a:lnTo>
                  <a:pt x="176115" y="514"/>
                </a:lnTo>
                <a:lnTo>
                  <a:pt x="254433" y="104213"/>
                </a:lnTo>
                <a:lnTo>
                  <a:pt x="0" y="104213"/>
                </a:lnTo>
                <a:lnTo>
                  <a:pt x="0" y="105070"/>
                </a:lnTo>
                <a:lnTo>
                  <a:pt x="254433" y="105070"/>
                </a:lnTo>
                <a:lnTo>
                  <a:pt x="176115" y="208762"/>
                </a:lnTo>
                <a:lnTo>
                  <a:pt x="176800" y="209276"/>
                </a:lnTo>
                <a:lnTo>
                  <a:pt x="255633" y="104898"/>
                </a:lnTo>
                <a:lnTo>
                  <a:pt x="255633" y="104384"/>
                </a:lnTo>
                <a:lnTo>
                  <a:pt x="176800" y="0"/>
                </a:ln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50"/>
          <p:cNvPicPr preferRelativeResize="0"/>
          <p:nvPr/>
        </p:nvPicPr>
        <p:blipFill>
          <a:blip r:embed="rId3">
            <a:alphaModFix/>
          </a:blip>
          <a:stretch>
            <a:fillRect/>
          </a:stretch>
        </p:blipFill>
        <p:spPr>
          <a:xfrm>
            <a:off x="152400" y="927650"/>
            <a:ext cx="8839200" cy="301269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1"/>
          <p:cNvSpPr/>
          <p:nvPr/>
        </p:nvSpPr>
        <p:spPr>
          <a:xfrm>
            <a:off x="713225" y="840075"/>
            <a:ext cx="7717500" cy="376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1"/>
          <p:cNvSpPr txBox="1"/>
          <p:nvPr>
            <p:ph type="title"/>
          </p:nvPr>
        </p:nvSpPr>
        <p:spPr>
          <a:xfrm>
            <a:off x="1077925" y="1099075"/>
            <a:ext cx="6974700" cy="7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VISUALIZATION</a:t>
            </a:r>
            <a:endParaRPr/>
          </a:p>
        </p:txBody>
      </p:sp>
      <p:sp>
        <p:nvSpPr>
          <p:cNvPr id="419" name="Google Shape;419;p51"/>
          <p:cNvSpPr txBox="1"/>
          <p:nvPr>
            <p:ph idx="2" type="title"/>
          </p:nvPr>
        </p:nvSpPr>
        <p:spPr>
          <a:xfrm>
            <a:off x="1077925" y="3458600"/>
            <a:ext cx="1403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O3.</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2"/>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5" name="Google Shape;425;p52"/>
          <p:cNvPicPr preferRelativeResize="0"/>
          <p:nvPr/>
        </p:nvPicPr>
        <p:blipFill>
          <a:blip r:embed="rId3">
            <a:alphaModFix/>
          </a:blip>
          <a:stretch>
            <a:fillRect/>
          </a:stretch>
        </p:blipFill>
        <p:spPr>
          <a:xfrm>
            <a:off x="664088" y="1392138"/>
            <a:ext cx="7815837" cy="2359225"/>
          </a:xfrm>
          <a:prstGeom prst="rect">
            <a:avLst/>
          </a:prstGeom>
          <a:noFill/>
          <a:ln>
            <a:noFill/>
          </a:ln>
        </p:spPr>
      </p:pic>
      <p:sp>
        <p:nvSpPr>
          <p:cNvPr id="426" name="Google Shape;426;p52"/>
          <p:cNvSpPr txBox="1"/>
          <p:nvPr>
            <p:ph type="title"/>
          </p:nvPr>
        </p:nvSpPr>
        <p:spPr>
          <a:xfrm>
            <a:off x="720013" y="726288"/>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PIE CHART</a:t>
            </a:r>
            <a:endParaRPr sz="4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3"/>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432" name="Google Shape;432;p53"/>
          <p:cNvPicPr preferRelativeResize="0"/>
          <p:nvPr/>
        </p:nvPicPr>
        <p:blipFill>
          <a:blip r:embed="rId3">
            <a:alphaModFix/>
          </a:blip>
          <a:stretch>
            <a:fillRect/>
          </a:stretch>
        </p:blipFill>
        <p:spPr>
          <a:xfrm>
            <a:off x="1177500" y="558900"/>
            <a:ext cx="6789025" cy="4025700"/>
          </a:xfrm>
          <a:prstGeom prst="rect">
            <a:avLst/>
          </a:prstGeom>
          <a:noFill/>
          <a:ln>
            <a:noFill/>
          </a:ln>
        </p:spPr>
      </p:pic>
      <p:sp>
        <p:nvSpPr>
          <p:cNvPr id="433" name="Google Shape;433;p53"/>
          <p:cNvSpPr txBox="1"/>
          <p:nvPr>
            <p:ph type="title"/>
          </p:nvPr>
        </p:nvSpPr>
        <p:spPr>
          <a:xfrm>
            <a:off x="453038" y="-13812"/>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ALL</a:t>
            </a:r>
            <a:endParaRPr sz="3300"/>
          </a:p>
        </p:txBody>
      </p:sp>
      <p:sp>
        <p:nvSpPr>
          <p:cNvPr id="434" name="Google Shape;434;p53"/>
          <p:cNvSpPr txBox="1"/>
          <p:nvPr>
            <p:ph idx="2" type="subTitle"/>
          </p:nvPr>
        </p:nvSpPr>
        <p:spPr>
          <a:xfrm>
            <a:off x="2348350" y="4584600"/>
            <a:ext cx="4244700" cy="4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1: Opinion breakdown amongst all tweets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4"/>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40" name="Google Shape;440;p54"/>
          <p:cNvSpPr txBox="1"/>
          <p:nvPr>
            <p:ph type="title"/>
          </p:nvPr>
        </p:nvSpPr>
        <p:spPr>
          <a:xfrm>
            <a:off x="453038" y="-13812"/>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EDUCATION USERS</a:t>
            </a:r>
            <a:endParaRPr sz="3300"/>
          </a:p>
        </p:txBody>
      </p:sp>
      <p:pic>
        <p:nvPicPr>
          <p:cNvPr id="441" name="Google Shape;441;p54"/>
          <p:cNvPicPr preferRelativeResize="0"/>
          <p:nvPr/>
        </p:nvPicPr>
        <p:blipFill>
          <a:blip r:embed="rId3">
            <a:alphaModFix/>
          </a:blip>
          <a:stretch>
            <a:fillRect/>
          </a:stretch>
        </p:blipFill>
        <p:spPr>
          <a:xfrm>
            <a:off x="1078411" y="561950"/>
            <a:ext cx="6987189" cy="4019600"/>
          </a:xfrm>
          <a:prstGeom prst="rect">
            <a:avLst/>
          </a:prstGeom>
          <a:noFill/>
          <a:ln>
            <a:noFill/>
          </a:ln>
        </p:spPr>
      </p:pic>
      <p:sp>
        <p:nvSpPr>
          <p:cNvPr id="442" name="Google Shape;442;p54"/>
          <p:cNvSpPr txBox="1"/>
          <p:nvPr>
            <p:ph idx="2" type="subTitle"/>
          </p:nvPr>
        </p:nvSpPr>
        <p:spPr>
          <a:xfrm>
            <a:off x="2348350" y="4584600"/>
            <a:ext cx="4244700" cy="4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2: Opinion breakdown amongst tweets from users with usernames pertaining to education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5"/>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48" name="Google Shape;448;p55"/>
          <p:cNvSpPr txBox="1"/>
          <p:nvPr>
            <p:ph type="title"/>
          </p:nvPr>
        </p:nvSpPr>
        <p:spPr>
          <a:xfrm>
            <a:off x="453038" y="-13812"/>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NON EDUCATION USERS</a:t>
            </a:r>
            <a:endParaRPr sz="3300"/>
          </a:p>
        </p:txBody>
      </p:sp>
      <p:pic>
        <p:nvPicPr>
          <p:cNvPr id="449" name="Google Shape;449;p55"/>
          <p:cNvPicPr preferRelativeResize="0"/>
          <p:nvPr/>
        </p:nvPicPr>
        <p:blipFill>
          <a:blip r:embed="rId3">
            <a:alphaModFix/>
          </a:blip>
          <a:stretch>
            <a:fillRect/>
          </a:stretch>
        </p:blipFill>
        <p:spPr>
          <a:xfrm>
            <a:off x="1266475" y="534105"/>
            <a:ext cx="6611049" cy="4075300"/>
          </a:xfrm>
          <a:prstGeom prst="rect">
            <a:avLst/>
          </a:prstGeom>
          <a:noFill/>
          <a:ln>
            <a:noFill/>
          </a:ln>
        </p:spPr>
      </p:pic>
      <p:sp>
        <p:nvSpPr>
          <p:cNvPr id="450" name="Google Shape;450;p55"/>
          <p:cNvSpPr txBox="1"/>
          <p:nvPr>
            <p:ph idx="2" type="subTitle"/>
          </p:nvPr>
        </p:nvSpPr>
        <p:spPr>
          <a:xfrm>
            <a:off x="2348350" y="4584600"/>
            <a:ext cx="4244700" cy="4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3: Opinion breakdown amongst tweets from users with usernames not pertaining to education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6"/>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6"/>
          <p:cNvSpPr txBox="1"/>
          <p:nvPr>
            <p:ph type="title"/>
          </p:nvPr>
        </p:nvSpPr>
        <p:spPr>
          <a:xfrm>
            <a:off x="720013" y="726288"/>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WORD CLOUD</a:t>
            </a:r>
            <a:endParaRPr sz="4000"/>
          </a:p>
        </p:txBody>
      </p:sp>
      <p:pic>
        <p:nvPicPr>
          <p:cNvPr id="457" name="Google Shape;457;p56"/>
          <p:cNvPicPr preferRelativeResize="0"/>
          <p:nvPr/>
        </p:nvPicPr>
        <p:blipFill>
          <a:blip r:embed="rId3">
            <a:alphaModFix/>
          </a:blip>
          <a:stretch>
            <a:fillRect/>
          </a:stretch>
        </p:blipFill>
        <p:spPr>
          <a:xfrm>
            <a:off x="372550" y="1536011"/>
            <a:ext cx="8398953" cy="2071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7"/>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463" name="Google Shape;463;p57"/>
          <p:cNvPicPr preferRelativeResize="0"/>
          <p:nvPr/>
        </p:nvPicPr>
        <p:blipFill>
          <a:blip r:embed="rId3">
            <a:alphaModFix/>
          </a:blip>
          <a:stretch>
            <a:fillRect/>
          </a:stretch>
        </p:blipFill>
        <p:spPr>
          <a:xfrm>
            <a:off x="621275" y="547200"/>
            <a:ext cx="7919126" cy="4058176"/>
          </a:xfrm>
          <a:prstGeom prst="rect">
            <a:avLst/>
          </a:prstGeom>
          <a:noFill/>
          <a:ln>
            <a:noFill/>
          </a:ln>
        </p:spPr>
      </p:pic>
      <p:sp>
        <p:nvSpPr>
          <p:cNvPr id="464" name="Google Shape;464;p57"/>
          <p:cNvSpPr txBox="1"/>
          <p:nvPr>
            <p:ph idx="2" type="subTitle"/>
          </p:nvPr>
        </p:nvSpPr>
        <p:spPr>
          <a:xfrm>
            <a:off x="2348350" y="4584600"/>
            <a:ext cx="4244700" cy="4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4: Opinion breakdown amongst all tweets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8"/>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8"/>
          <p:cNvSpPr txBox="1"/>
          <p:nvPr>
            <p:ph type="title"/>
          </p:nvPr>
        </p:nvSpPr>
        <p:spPr>
          <a:xfrm>
            <a:off x="720013" y="726288"/>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BAR GRAPHS (1)</a:t>
            </a:r>
            <a:endParaRPr sz="4000"/>
          </a:p>
        </p:txBody>
      </p:sp>
      <p:pic>
        <p:nvPicPr>
          <p:cNvPr id="471" name="Google Shape;471;p58"/>
          <p:cNvPicPr preferRelativeResize="0"/>
          <p:nvPr/>
        </p:nvPicPr>
        <p:blipFill>
          <a:blip r:embed="rId3">
            <a:alphaModFix/>
          </a:blip>
          <a:stretch>
            <a:fillRect/>
          </a:stretch>
        </p:blipFill>
        <p:spPr>
          <a:xfrm>
            <a:off x="121900" y="1437813"/>
            <a:ext cx="8900200" cy="1589339"/>
          </a:xfrm>
          <a:prstGeom prst="rect">
            <a:avLst/>
          </a:prstGeom>
          <a:noFill/>
          <a:ln>
            <a:noFill/>
          </a:ln>
        </p:spPr>
      </p:pic>
      <p:pic>
        <p:nvPicPr>
          <p:cNvPr id="472" name="Google Shape;472;p58"/>
          <p:cNvPicPr preferRelativeResize="0"/>
          <p:nvPr/>
        </p:nvPicPr>
        <p:blipFill>
          <a:blip r:embed="rId4">
            <a:alphaModFix/>
          </a:blip>
          <a:stretch>
            <a:fillRect/>
          </a:stretch>
        </p:blipFill>
        <p:spPr>
          <a:xfrm>
            <a:off x="121923" y="3165975"/>
            <a:ext cx="8900205" cy="1299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9"/>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9"/>
          <p:cNvSpPr txBox="1"/>
          <p:nvPr>
            <p:ph type="title"/>
          </p:nvPr>
        </p:nvSpPr>
        <p:spPr>
          <a:xfrm>
            <a:off x="0" y="659250"/>
            <a:ext cx="914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ALL: BIAS VS LIKES/RETWEETS</a:t>
            </a:r>
            <a:endParaRPr sz="4000"/>
          </a:p>
        </p:txBody>
      </p:sp>
      <p:pic>
        <p:nvPicPr>
          <p:cNvPr id="479" name="Google Shape;479;p59"/>
          <p:cNvPicPr preferRelativeResize="0"/>
          <p:nvPr/>
        </p:nvPicPr>
        <p:blipFill>
          <a:blip r:embed="rId3">
            <a:alphaModFix/>
          </a:blip>
          <a:stretch>
            <a:fillRect/>
          </a:stretch>
        </p:blipFill>
        <p:spPr>
          <a:xfrm>
            <a:off x="235799" y="1113301"/>
            <a:ext cx="4259999" cy="3448925"/>
          </a:xfrm>
          <a:prstGeom prst="rect">
            <a:avLst/>
          </a:prstGeom>
          <a:noFill/>
          <a:ln>
            <a:noFill/>
          </a:ln>
        </p:spPr>
      </p:pic>
      <p:pic>
        <p:nvPicPr>
          <p:cNvPr id="480" name="Google Shape;480;p59"/>
          <p:cNvPicPr preferRelativeResize="0"/>
          <p:nvPr/>
        </p:nvPicPr>
        <p:blipFill>
          <a:blip r:embed="rId4">
            <a:alphaModFix/>
          </a:blip>
          <a:stretch>
            <a:fillRect/>
          </a:stretch>
        </p:blipFill>
        <p:spPr>
          <a:xfrm>
            <a:off x="4633275" y="1113291"/>
            <a:ext cx="4259999" cy="3448934"/>
          </a:xfrm>
          <a:prstGeom prst="rect">
            <a:avLst/>
          </a:prstGeom>
          <a:noFill/>
          <a:ln>
            <a:noFill/>
          </a:ln>
        </p:spPr>
      </p:pic>
      <p:sp>
        <p:nvSpPr>
          <p:cNvPr id="481" name="Google Shape;481;p59"/>
          <p:cNvSpPr txBox="1"/>
          <p:nvPr>
            <p:ph idx="4294967295" type="subTitle"/>
          </p:nvPr>
        </p:nvSpPr>
        <p:spPr>
          <a:xfrm>
            <a:off x="193250" y="4633950"/>
            <a:ext cx="4177200" cy="43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Figure 5: The number of likes tweets with a subjectivity category received</a:t>
            </a:r>
            <a:endParaRPr/>
          </a:p>
        </p:txBody>
      </p:sp>
      <p:sp>
        <p:nvSpPr>
          <p:cNvPr id="482" name="Google Shape;482;p59"/>
          <p:cNvSpPr txBox="1"/>
          <p:nvPr>
            <p:ph idx="4294967295" type="subTitle"/>
          </p:nvPr>
        </p:nvSpPr>
        <p:spPr>
          <a:xfrm>
            <a:off x="4773525" y="4633950"/>
            <a:ext cx="4177200" cy="4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6: The number of retweets tweets with a subjectivity category received</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p:nvPr/>
        </p:nvSpPr>
        <p:spPr>
          <a:xfrm>
            <a:off x="713225" y="840075"/>
            <a:ext cx="7717500" cy="376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txBox="1"/>
          <p:nvPr>
            <p:ph type="title"/>
          </p:nvPr>
        </p:nvSpPr>
        <p:spPr>
          <a:xfrm>
            <a:off x="1077925" y="1072375"/>
            <a:ext cx="7006500" cy="7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RATIONALE</a:t>
            </a:r>
            <a:endParaRPr/>
          </a:p>
        </p:txBody>
      </p:sp>
      <p:sp>
        <p:nvSpPr>
          <p:cNvPr id="254" name="Google Shape;254;p33"/>
          <p:cNvSpPr txBox="1"/>
          <p:nvPr>
            <p:ph idx="2" type="title"/>
          </p:nvPr>
        </p:nvSpPr>
        <p:spPr>
          <a:xfrm>
            <a:off x="1077925" y="3458588"/>
            <a:ext cx="1220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0"/>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60"/>
          <p:cNvSpPr txBox="1"/>
          <p:nvPr>
            <p:ph type="title"/>
          </p:nvPr>
        </p:nvSpPr>
        <p:spPr>
          <a:xfrm>
            <a:off x="0" y="659875"/>
            <a:ext cx="914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EDU: BIAS VS LIKES/RETWEETS</a:t>
            </a:r>
            <a:endParaRPr sz="4000"/>
          </a:p>
        </p:txBody>
      </p:sp>
      <p:pic>
        <p:nvPicPr>
          <p:cNvPr id="489" name="Google Shape;489;p60"/>
          <p:cNvPicPr preferRelativeResize="0"/>
          <p:nvPr/>
        </p:nvPicPr>
        <p:blipFill>
          <a:blip r:embed="rId3">
            <a:alphaModFix/>
          </a:blip>
          <a:stretch>
            <a:fillRect/>
          </a:stretch>
        </p:blipFill>
        <p:spPr>
          <a:xfrm>
            <a:off x="167300" y="1193012"/>
            <a:ext cx="4199334" cy="3448925"/>
          </a:xfrm>
          <a:prstGeom prst="rect">
            <a:avLst/>
          </a:prstGeom>
          <a:noFill/>
          <a:ln>
            <a:noFill/>
          </a:ln>
        </p:spPr>
      </p:pic>
      <p:pic>
        <p:nvPicPr>
          <p:cNvPr id="490" name="Google Shape;490;p60"/>
          <p:cNvPicPr preferRelativeResize="0"/>
          <p:nvPr/>
        </p:nvPicPr>
        <p:blipFill>
          <a:blip r:embed="rId4">
            <a:alphaModFix/>
          </a:blip>
          <a:stretch>
            <a:fillRect/>
          </a:stretch>
        </p:blipFill>
        <p:spPr>
          <a:xfrm>
            <a:off x="4571995" y="1232563"/>
            <a:ext cx="4199325" cy="3369811"/>
          </a:xfrm>
          <a:prstGeom prst="rect">
            <a:avLst/>
          </a:prstGeom>
          <a:noFill/>
          <a:ln>
            <a:noFill/>
          </a:ln>
        </p:spPr>
      </p:pic>
      <p:sp>
        <p:nvSpPr>
          <p:cNvPr id="491" name="Google Shape;491;p60"/>
          <p:cNvSpPr txBox="1"/>
          <p:nvPr>
            <p:ph idx="4294967295" type="subTitle"/>
          </p:nvPr>
        </p:nvSpPr>
        <p:spPr>
          <a:xfrm>
            <a:off x="104350" y="4641950"/>
            <a:ext cx="4177200" cy="43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Figure 7: The number of likes tweets with a subjectivity category received from users </a:t>
            </a:r>
            <a:r>
              <a:rPr lang="en"/>
              <a:t>affiliated</a:t>
            </a:r>
            <a:r>
              <a:rPr lang="en"/>
              <a:t> with education</a:t>
            </a:r>
            <a:endParaRPr/>
          </a:p>
        </p:txBody>
      </p:sp>
      <p:sp>
        <p:nvSpPr>
          <p:cNvPr id="492" name="Google Shape;492;p60"/>
          <p:cNvSpPr txBox="1"/>
          <p:nvPr>
            <p:ph idx="4294967295" type="subTitle"/>
          </p:nvPr>
        </p:nvSpPr>
        <p:spPr>
          <a:xfrm>
            <a:off x="4563600" y="4641950"/>
            <a:ext cx="4580400" cy="4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8: The number of retweets tweets with a subjectivity category received </a:t>
            </a:r>
            <a:r>
              <a:rPr lang="en"/>
              <a:t>from users affiliated with education</a:t>
            </a:r>
            <a:endParaRPr/>
          </a:p>
          <a:p>
            <a:pPr indent="0" lvl="0" marL="0" rtl="0" algn="l">
              <a:spcBef>
                <a:spcPts val="1600"/>
              </a:spcBef>
              <a:spcAft>
                <a:spcPts val="16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1"/>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1"/>
          <p:cNvSpPr txBox="1"/>
          <p:nvPr>
            <p:ph type="title"/>
          </p:nvPr>
        </p:nvSpPr>
        <p:spPr>
          <a:xfrm>
            <a:off x="0" y="585325"/>
            <a:ext cx="914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NON EDU: BIAS VS LIKES/RETWEETS</a:t>
            </a:r>
            <a:endParaRPr sz="4000"/>
          </a:p>
        </p:txBody>
      </p:sp>
      <p:pic>
        <p:nvPicPr>
          <p:cNvPr id="499" name="Google Shape;499;p61"/>
          <p:cNvPicPr preferRelativeResize="0"/>
          <p:nvPr/>
        </p:nvPicPr>
        <p:blipFill>
          <a:blip r:embed="rId3">
            <a:alphaModFix/>
          </a:blip>
          <a:stretch>
            <a:fillRect/>
          </a:stretch>
        </p:blipFill>
        <p:spPr>
          <a:xfrm>
            <a:off x="152400" y="1063350"/>
            <a:ext cx="4199324" cy="3399798"/>
          </a:xfrm>
          <a:prstGeom prst="rect">
            <a:avLst/>
          </a:prstGeom>
          <a:noFill/>
          <a:ln>
            <a:noFill/>
          </a:ln>
        </p:spPr>
      </p:pic>
      <p:pic>
        <p:nvPicPr>
          <p:cNvPr id="500" name="Google Shape;500;p61"/>
          <p:cNvPicPr preferRelativeResize="0"/>
          <p:nvPr/>
        </p:nvPicPr>
        <p:blipFill>
          <a:blip r:embed="rId4">
            <a:alphaModFix/>
          </a:blip>
          <a:stretch>
            <a:fillRect/>
          </a:stretch>
        </p:blipFill>
        <p:spPr>
          <a:xfrm>
            <a:off x="4572000" y="1063350"/>
            <a:ext cx="4199324" cy="3399798"/>
          </a:xfrm>
          <a:prstGeom prst="rect">
            <a:avLst/>
          </a:prstGeom>
          <a:noFill/>
          <a:ln>
            <a:noFill/>
          </a:ln>
        </p:spPr>
      </p:pic>
      <p:sp>
        <p:nvSpPr>
          <p:cNvPr id="501" name="Google Shape;501;p61"/>
          <p:cNvSpPr txBox="1"/>
          <p:nvPr>
            <p:ph idx="4294967295" type="subTitle"/>
          </p:nvPr>
        </p:nvSpPr>
        <p:spPr>
          <a:xfrm>
            <a:off x="193250" y="4633950"/>
            <a:ext cx="4309200" cy="43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Figure 9: The number of likes tweets with a subjectivity category received from users not </a:t>
            </a:r>
            <a:r>
              <a:rPr lang="en"/>
              <a:t>affiliated</a:t>
            </a:r>
            <a:r>
              <a:rPr lang="en"/>
              <a:t> with education</a:t>
            </a:r>
            <a:endParaRPr/>
          </a:p>
        </p:txBody>
      </p:sp>
      <p:sp>
        <p:nvSpPr>
          <p:cNvPr id="502" name="Google Shape;502;p61"/>
          <p:cNvSpPr txBox="1"/>
          <p:nvPr>
            <p:ph idx="4294967295" type="subTitle"/>
          </p:nvPr>
        </p:nvSpPr>
        <p:spPr>
          <a:xfrm>
            <a:off x="4583076" y="4633950"/>
            <a:ext cx="4421700" cy="4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10: The number of likes tweets with a subjectivity category received </a:t>
            </a:r>
            <a:r>
              <a:rPr lang="en"/>
              <a:t>from users not affiliated with education</a:t>
            </a:r>
            <a:endParaRPr/>
          </a:p>
          <a:p>
            <a:pPr indent="0" lvl="0" marL="0" rtl="0" algn="l">
              <a:spcBef>
                <a:spcPts val="160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2"/>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2"/>
          <p:cNvSpPr txBox="1"/>
          <p:nvPr>
            <p:ph type="title"/>
          </p:nvPr>
        </p:nvSpPr>
        <p:spPr>
          <a:xfrm>
            <a:off x="0" y="778700"/>
            <a:ext cx="914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SENTIMENT ANALYSIS VS RETWEETS</a:t>
            </a:r>
            <a:endParaRPr sz="4000"/>
          </a:p>
        </p:txBody>
      </p:sp>
      <p:pic>
        <p:nvPicPr>
          <p:cNvPr id="509" name="Google Shape;509;p62"/>
          <p:cNvPicPr preferRelativeResize="0"/>
          <p:nvPr/>
        </p:nvPicPr>
        <p:blipFill>
          <a:blip r:embed="rId3">
            <a:alphaModFix/>
          </a:blip>
          <a:stretch>
            <a:fillRect/>
          </a:stretch>
        </p:blipFill>
        <p:spPr>
          <a:xfrm>
            <a:off x="1111125" y="1351400"/>
            <a:ext cx="6921751" cy="3583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3"/>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15" name="Google Shape;515;p63"/>
          <p:cNvPicPr preferRelativeResize="0"/>
          <p:nvPr/>
        </p:nvPicPr>
        <p:blipFill>
          <a:blip r:embed="rId3">
            <a:alphaModFix/>
          </a:blip>
          <a:stretch>
            <a:fillRect/>
          </a:stretch>
        </p:blipFill>
        <p:spPr>
          <a:xfrm>
            <a:off x="1635150" y="89663"/>
            <a:ext cx="5873725" cy="4755425"/>
          </a:xfrm>
          <a:prstGeom prst="rect">
            <a:avLst/>
          </a:prstGeom>
          <a:noFill/>
          <a:ln>
            <a:noFill/>
          </a:ln>
        </p:spPr>
      </p:pic>
      <p:sp>
        <p:nvSpPr>
          <p:cNvPr id="516" name="Google Shape;516;p63"/>
          <p:cNvSpPr txBox="1"/>
          <p:nvPr/>
        </p:nvSpPr>
        <p:spPr>
          <a:xfrm>
            <a:off x="7628150" y="789900"/>
            <a:ext cx="1451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200">
                <a:solidFill>
                  <a:schemeClr val="dk1"/>
                </a:solidFill>
                <a:latin typeface="Albert Sans"/>
                <a:ea typeface="Albert Sans"/>
                <a:cs typeface="Albert Sans"/>
                <a:sym typeface="Albert Sans"/>
              </a:rPr>
              <a:t>Figure 11: Like count and retweet count for tweets associated with a subjectivity category</a:t>
            </a:r>
            <a:endParaRPr sz="1200">
              <a:solidFill>
                <a:schemeClr val="dk1"/>
              </a:solidFill>
              <a:latin typeface="Albert Sans"/>
              <a:ea typeface="Albert Sans"/>
              <a:cs typeface="Albert Sans"/>
              <a:sym typeface="Albert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4"/>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64"/>
          <p:cNvSpPr txBox="1"/>
          <p:nvPr>
            <p:ph type="title"/>
          </p:nvPr>
        </p:nvSpPr>
        <p:spPr>
          <a:xfrm>
            <a:off x="719988" y="1227963"/>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BAR GRAPHS (2) - SENTIMENT AND SUBJECTIVITY</a:t>
            </a:r>
            <a:endParaRPr sz="4000"/>
          </a:p>
        </p:txBody>
      </p:sp>
      <p:pic>
        <p:nvPicPr>
          <p:cNvPr id="523" name="Google Shape;523;p64"/>
          <p:cNvPicPr preferRelativeResize="0"/>
          <p:nvPr/>
        </p:nvPicPr>
        <p:blipFill>
          <a:blip r:embed="rId3">
            <a:alphaModFix/>
          </a:blip>
          <a:stretch>
            <a:fillRect/>
          </a:stretch>
        </p:blipFill>
        <p:spPr>
          <a:xfrm>
            <a:off x="-3" y="1930277"/>
            <a:ext cx="4691045" cy="2256275"/>
          </a:xfrm>
          <a:prstGeom prst="rect">
            <a:avLst/>
          </a:prstGeom>
          <a:noFill/>
          <a:ln>
            <a:noFill/>
          </a:ln>
        </p:spPr>
      </p:pic>
      <p:pic>
        <p:nvPicPr>
          <p:cNvPr id="524" name="Google Shape;524;p64"/>
          <p:cNvPicPr preferRelativeResize="0"/>
          <p:nvPr/>
        </p:nvPicPr>
        <p:blipFill>
          <a:blip r:embed="rId4">
            <a:alphaModFix/>
          </a:blip>
          <a:stretch>
            <a:fillRect/>
          </a:stretch>
        </p:blipFill>
        <p:spPr>
          <a:xfrm>
            <a:off x="4797851" y="2108089"/>
            <a:ext cx="4183625" cy="1900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5"/>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30" name="Google Shape;530;p65"/>
          <p:cNvPicPr preferRelativeResize="0"/>
          <p:nvPr/>
        </p:nvPicPr>
        <p:blipFill>
          <a:blip r:embed="rId3">
            <a:alphaModFix/>
          </a:blip>
          <a:stretch>
            <a:fillRect/>
          </a:stretch>
        </p:blipFill>
        <p:spPr>
          <a:xfrm>
            <a:off x="1524187" y="143113"/>
            <a:ext cx="6095625" cy="4857275"/>
          </a:xfrm>
          <a:prstGeom prst="rect">
            <a:avLst/>
          </a:prstGeom>
          <a:noFill/>
          <a:ln>
            <a:noFill/>
          </a:ln>
        </p:spPr>
      </p:pic>
      <p:sp>
        <p:nvSpPr>
          <p:cNvPr id="531" name="Google Shape;531;p65"/>
          <p:cNvSpPr txBox="1"/>
          <p:nvPr/>
        </p:nvSpPr>
        <p:spPr>
          <a:xfrm>
            <a:off x="7628150" y="789900"/>
            <a:ext cx="1451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200">
                <a:solidFill>
                  <a:schemeClr val="dk1"/>
                </a:solidFill>
                <a:latin typeface="Albert Sans"/>
                <a:ea typeface="Albert Sans"/>
                <a:cs typeface="Albert Sans"/>
                <a:sym typeface="Albert Sans"/>
              </a:rPr>
              <a:t>Figure 12: The number of tweets belonging to each sentiment category</a:t>
            </a:r>
            <a:endParaRPr sz="1200">
              <a:solidFill>
                <a:schemeClr val="dk1"/>
              </a:solidFill>
              <a:latin typeface="Albert Sans"/>
              <a:ea typeface="Albert Sans"/>
              <a:cs typeface="Albert Sans"/>
              <a:sym typeface="Albert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6"/>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37" name="Google Shape;537;p66"/>
          <p:cNvPicPr preferRelativeResize="0"/>
          <p:nvPr/>
        </p:nvPicPr>
        <p:blipFill>
          <a:blip r:embed="rId3">
            <a:alphaModFix/>
          </a:blip>
          <a:stretch>
            <a:fillRect/>
          </a:stretch>
        </p:blipFill>
        <p:spPr>
          <a:xfrm>
            <a:off x="1626800" y="187288"/>
            <a:ext cx="5890401" cy="4768926"/>
          </a:xfrm>
          <a:prstGeom prst="rect">
            <a:avLst/>
          </a:prstGeom>
          <a:noFill/>
          <a:ln>
            <a:noFill/>
          </a:ln>
        </p:spPr>
      </p:pic>
      <p:sp>
        <p:nvSpPr>
          <p:cNvPr id="538" name="Google Shape;538;p66"/>
          <p:cNvSpPr txBox="1"/>
          <p:nvPr/>
        </p:nvSpPr>
        <p:spPr>
          <a:xfrm>
            <a:off x="7628150" y="789900"/>
            <a:ext cx="1451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200">
                <a:solidFill>
                  <a:schemeClr val="dk1"/>
                </a:solidFill>
                <a:latin typeface="Albert Sans"/>
                <a:ea typeface="Albert Sans"/>
                <a:cs typeface="Albert Sans"/>
                <a:sym typeface="Albert Sans"/>
              </a:rPr>
              <a:t>Figure 13: The number of tweets belonging to each subjectivity category</a:t>
            </a:r>
            <a:endParaRPr sz="1200">
              <a:solidFill>
                <a:schemeClr val="dk1"/>
              </a:solidFill>
              <a:latin typeface="Albert Sans"/>
              <a:ea typeface="Albert Sans"/>
              <a:cs typeface="Albert Sans"/>
              <a:sym typeface="Albert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7"/>
          <p:cNvSpPr/>
          <p:nvPr/>
        </p:nvSpPr>
        <p:spPr>
          <a:xfrm>
            <a:off x="713225" y="840075"/>
            <a:ext cx="7717500" cy="376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7"/>
          <p:cNvSpPr txBox="1"/>
          <p:nvPr>
            <p:ph type="title"/>
          </p:nvPr>
        </p:nvSpPr>
        <p:spPr>
          <a:xfrm>
            <a:off x="1077925" y="1099075"/>
            <a:ext cx="6974700" cy="7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CONCLUSION</a:t>
            </a:r>
            <a:endParaRPr/>
          </a:p>
        </p:txBody>
      </p:sp>
      <p:sp>
        <p:nvSpPr>
          <p:cNvPr id="545" name="Google Shape;545;p67"/>
          <p:cNvSpPr txBox="1"/>
          <p:nvPr>
            <p:ph idx="2" type="title"/>
          </p:nvPr>
        </p:nvSpPr>
        <p:spPr>
          <a:xfrm>
            <a:off x="1077925" y="3458600"/>
            <a:ext cx="1403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O3.</a:t>
            </a:r>
            <a:endParaRPr/>
          </a:p>
        </p:txBody>
      </p:sp>
      <p:pic>
        <p:nvPicPr>
          <p:cNvPr id="546" name="Google Shape;546;p67"/>
          <p:cNvPicPr preferRelativeResize="0"/>
          <p:nvPr/>
        </p:nvPicPr>
        <p:blipFill>
          <a:blip r:embed="rId3">
            <a:alphaModFix/>
          </a:blip>
          <a:stretch>
            <a:fillRect/>
          </a:stretch>
        </p:blipFill>
        <p:spPr>
          <a:xfrm>
            <a:off x="5861875" y="2133863"/>
            <a:ext cx="2190750" cy="2085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6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552" name="Google Shape;552;p68"/>
          <p:cNvSpPr txBox="1"/>
          <p:nvPr>
            <p:ph idx="1" type="subTitle"/>
          </p:nvPr>
        </p:nvSpPr>
        <p:spPr>
          <a:xfrm>
            <a:off x="4140848" y="1488150"/>
            <a:ext cx="3033900" cy="2167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This sentiment analysis project helps to provide reasons to politicians and school administration for why we should embrace integrating AI in education and not try suppressing it. It demonstrates how people would use AI in a good way, not just malicious ways.</a:t>
            </a:r>
            <a:endParaRPr/>
          </a:p>
          <a:p>
            <a:pPr indent="-304800" lvl="0" marL="457200" rtl="0" algn="l">
              <a:spcBef>
                <a:spcPts val="0"/>
              </a:spcBef>
              <a:spcAft>
                <a:spcPts val="0"/>
              </a:spcAft>
              <a:buSzPts val="1200"/>
              <a:buChar char="●"/>
            </a:pPr>
            <a:r>
              <a:rPr lang="en"/>
              <a:t>My next steps would be to try and analyze data from other Twitter hashtags and branch out to other social media platforms such as Instagram, Facebook, and TikTok.</a:t>
            </a:r>
            <a:endParaRPr/>
          </a:p>
        </p:txBody>
      </p:sp>
      <p:sp>
        <p:nvSpPr>
          <p:cNvPr id="553" name="Google Shape;553;p68"/>
          <p:cNvSpPr txBox="1"/>
          <p:nvPr>
            <p:ph idx="2" type="subTitle"/>
          </p:nvPr>
        </p:nvSpPr>
        <p:spPr>
          <a:xfrm>
            <a:off x="720000" y="1488150"/>
            <a:ext cx="3033900" cy="2167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In general, the public has positive (and slightly biased)  opinions on AI in education, believing it can be used to enrich education by empowering educators, supporting students, and transforming the way we learn.</a:t>
            </a:r>
            <a:endParaRPr/>
          </a:p>
          <a:p>
            <a:pPr indent="-304800" lvl="0" marL="457200" rtl="0" algn="l">
              <a:spcBef>
                <a:spcPts val="0"/>
              </a:spcBef>
              <a:spcAft>
                <a:spcPts val="0"/>
              </a:spcAft>
              <a:buSzPts val="1200"/>
              <a:buChar char="●"/>
            </a:pPr>
            <a:r>
              <a:rPr lang="en"/>
              <a:t>Although a prominent neutral take is that we must use AI responsibly, it doesn’t protest against the use of AI.</a:t>
            </a:r>
            <a:endParaRPr/>
          </a:p>
          <a:p>
            <a:pPr indent="-304800" lvl="0" marL="457200" rtl="0" algn="l">
              <a:spcBef>
                <a:spcPts val="0"/>
              </a:spcBef>
              <a:spcAft>
                <a:spcPts val="0"/>
              </a:spcAft>
              <a:buSzPts val="1200"/>
              <a:buChar char="●"/>
            </a:pPr>
            <a:r>
              <a:rPr lang="en"/>
              <a:t>Surprisingly, strong ideas like banning AI and the fear of cheating were hardly mentioned.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TAKEAWAYS</a:t>
            </a:r>
            <a:endParaRPr/>
          </a:p>
        </p:txBody>
      </p:sp>
      <p:sp>
        <p:nvSpPr>
          <p:cNvPr id="559" name="Google Shape;559;p69"/>
          <p:cNvSpPr txBox="1"/>
          <p:nvPr>
            <p:ph idx="2" type="subTitle"/>
          </p:nvPr>
        </p:nvSpPr>
        <p:spPr>
          <a:xfrm>
            <a:off x="720000" y="1488150"/>
            <a:ext cx="6569100" cy="216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 learned how to use data mining to create my own datasets. I am very used to working with data already processed and cleaned, and this revealed how I can gain deeper insights being able to process the data myself.</a:t>
            </a:r>
            <a:endParaRPr sz="2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713225" y="888700"/>
            <a:ext cx="3683400" cy="13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a:t>
            </a:r>
            <a:endParaRPr/>
          </a:p>
        </p:txBody>
      </p:sp>
      <p:sp>
        <p:nvSpPr>
          <p:cNvPr id="260" name="Google Shape;260;p34"/>
          <p:cNvSpPr txBox="1"/>
          <p:nvPr>
            <p:ph idx="1" type="subTitle"/>
          </p:nvPr>
        </p:nvSpPr>
        <p:spPr>
          <a:xfrm>
            <a:off x="713225" y="2428000"/>
            <a:ext cx="3809700" cy="240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Artificial intelligence has become very popular in the past year. Tools like ChatGPT have allowed students to bypass schoolwork, get easy answers, but also deepen their understanding of concepts their schooling may not properly address. There are a number of ways to use A.I. and the school system is divided on how to address this new technology…</a:t>
            </a:r>
            <a:endParaRPr/>
          </a:p>
        </p:txBody>
      </p:sp>
      <p:cxnSp>
        <p:nvCxnSpPr>
          <p:cNvPr id="261" name="Google Shape;261;p34"/>
          <p:cNvCxnSpPr/>
          <p:nvPr/>
        </p:nvCxnSpPr>
        <p:spPr>
          <a:xfrm>
            <a:off x="4950950" y="548375"/>
            <a:ext cx="0" cy="4589100"/>
          </a:xfrm>
          <a:prstGeom prst="straightConnector1">
            <a:avLst/>
          </a:prstGeom>
          <a:noFill/>
          <a:ln cap="flat" cmpd="sng" w="9525">
            <a:solidFill>
              <a:schemeClr val="dk1"/>
            </a:solidFill>
            <a:prstDash val="solid"/>
            <a:round/>
            <a:headEnd len="med" w="med" type="none"/>
            <a:tailEnd len="med" w="med" type="none"/>
          </a:ln>
        </p:spPr>
      </p:cxnSp>
      <p:sp>
        <p:nvSpPr>
          <p:cNvPr id="262" name="Google Shape;262;p34"/>
          <p:cNvSpPr/>
          <p:nvPr/>
        </p:nvSpPr>
        <p:spPr>
          <a:xfrm>
            <a:off x="5379125" y="711700"/>
            <a:ext cx="3440100" cy="4121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34"/>
          <p:cNvPicPr preferRelativeResize="0"/>
          <p:nvPr/>
        </p:nvPicPr>
        <p:blipFill rotWithShape="1">
          <a:blip r:embed="rId3">
            <a:alphaModFix/>
          </a:blip>
          <a:srcRect b="0" l="26161" r="23402" t="0"/>
          <a:stretch/>
        </p:blipFill>
        <p:spPr>
          <a:xfrm>
            <a:off x="5734200" y="1250175"/>
            <a:ext cx="2729948" cy="30444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70"/>
          <p:cNvSpPr txBox="1"/>
          <p:nvPr>
            <p:ph type="title"/>
          </p:nvPr>
        </p:nvSpPr>
        <p:spPr>
          <a:xfrm>
            <a:off x="670638" y="1121150"/>
            <a:ext cx="4448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65" name="Google Shape;565;p70"/>
          <p:cNvSpPr/>
          <p:nvPr/>
        </p:nvSpPr>
        <p:spPr>
          <a:xfrm rot="-5400000">
            <a:off x="6400900" y="2413900"/>
            <a:ext cx="2314200" cy="3172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6" name="Google Shape;566;p70"/>
          <p:cNvCxnSpPr/>
          <p:nvPr/>
        </p:nvCxnSpPr>
        <p:spPr>
          <a:xfrm>
            <a:off x="5971875" y="548375"/>
            <a:ext cx="0" cy="4589100"/>
          </a:xfrm>
          <a:prstGeom prst="straightConnector1">
            <a:avLst/>
          </a:prstGeom>
          <a:noFill/>
          <a:ln cap="flat" cmpd="sng" w="9525">
            <a:solidFill>
              <a:schemeClr val="dk1"/>
            </a:solidFill>
            <a:prstDash val="solid"/>
            <a:round/>
            <a:headEnd len="med" w="med" type="none"/>
            <a:tailEnd len="med" w="med" type="none"/>
          </a:ln>
        </p:spPr>
      </p:cxnSp>
      <p:grpSp>
        <p:nvGrpSpPr>
          <p:cNvPr id="567" name="Google Shape;567;p70"/>
          <p:cNvGrpSpPr/>
          <p:nvPr/>
        </p:nvGrpSpPr>
        <p:grpSpPr>
          <a:xfrm rot="10800000">
            <a:off x="6063670" y="539512"/>
            <a:ext cx="2988680" cy="1640333"/>
            <a:chOff x="6146925" y="3426425"/>
            <a:chExt cx="1789200" cy="982000"/>
          </a:xfrm>
        </p:grpSpPr>
        <p:cxnSp>
          <p:nvCxnSpPr>
            <p:cNvPr id="568" name="Google Shape;568;p70"/>
            <p:cNvCxnSpPr/>
            <p:nvPr/>
          </p:nvCxnSpPr>
          <p:spPr>
            <a:xfrm rot="10800000">
              <a:off x="7060900" y="3426425"/>
              <a:ext cx="0" cy="972300"/>
            </a:xfrm>
            <a:prstGeom prst="straightConnector1">
              <a:avLst/>
            </a:prstGeom>
            <a:noFill/>
            <a:ln cap="flat" cmpd="sng" w="9525">
              <a:solidFill>
                <a:schemeClr val="dk1"/>
              </a:solidFill>
              <a:prstDash val="solid"/>
              <a:round/>
              <a:headEnd len="med" w="med" type="none"/>
              <a:tailEnd len="med" w="med" type="none"/>
            </a:ln>
          </p:spPr>
        </p:cxnSp>
        <p:cxnSp>
          <p:nvCxnSpPr>
            <p:cNvPr id="569" name="Google Shape;569;p70"/>
            <p:cNvCxnSpPr/>
            <p:nvPr/>
          </p:nvCxnSpPr>
          <p:spPr>
            <a:xfrm>
              <a:off x="6146925" y="4408425"/>
              <a:ext cx="1789200" cy="0"/>
            </a:xfrm>
            <a:prstGeom prst="straightConnector1">
              <a:avLst/>
            </a:prstGeom>
            <a:noFill/>
            <a:ln cap="flat" cmpd="sng" w="9525">
              <a:solidFill>
                <a:schemeClr val="dk1"/>
              </a:solidFill>
              <a:prstDash val="solid"/>
              <a:round/>
              <a:headEnd len="med" w="med" type="none"/>
              <a:tailEnd len="med" w="med" type="none"/>
            </a:ln>
          </p:spPr>
        </p:cxnSp>
        <p:cxnSp>
          <p:nvCxnSpPr>
            <p:cNvPr id="570" name="Google Shape;570;p70"/>
            <p:cNvCxnSpPr/>
            <p:nvPr/>
          </p:nvCxnSpPr>
          <p:spPr>
            <a:xfrm flipH="1" rot="10800000">
              <a:off x="7060900" y="3844625"/>
              <a:ext cx="826500" cy="554100"/>
            </a:xfrm>
            <a:prstGeom prst="straightConnector1">
              <a:avLst/>
            </a:prstGeom>
            <a:noFill/>
            <a:ln cap="flat" cmpd="sng" w="9525">
              <a:solidFill>
                <a:schemeClr val="dk1"/>
              </a:solidFill>
              <a:prstDash val="solid"/>
              <a:round/>
              <a:headEnd len="med" w="med" type="none"/>
              <a:tailEnd len="med" w="med" type="none"/>
            </a:ln>
          </p:spPr>
        </p:cxnSp>
        <p:cxnSp>
          <p:nvCxnSpPr>
            <p:cNvPr id="571" name="Google Shape;571;p70"/>
            <p:cNvCxnSpPr/>
            <p:nvPr/>
          </p:nvCxnSpPr>
          <p:spPr>
            <a:xfrm flipH="1" rot="10800000">
              <a:off x="7060900" y="3533225"/>
              <a:ext cx="427800" cy="865500"/>
            </a:xfrm>
            <a:prstGeom prst="straightConnector1">
              <a:avLst/>
            </a:prstGeom>
            <a:noFill/>
            <a:ln cap="flat" cmpd="sng" w="9525">
              <a:solidFill>
                <a:schemeClr val="dk1"/>
              </a:solidFill>
              <a:prstDash val="solid"/>
              <a:round/>
              <a:headEnd len="med" w="med" type="none"/>
              <a:tailEnd len="med" w="med" type="none"/>
            </a:ln>
          </p:spPr>
        </p:cxnSp>
        <p:cxnSp>
          <p:nvCxnSpPr>
            <p:cNvPr id="572" name="Google Shape;572;p70"/>
            <p:cNvCxnSpPr/>
            <p:nvPr/>
          </p:nvCxnSpPr>
          <p:spPr>
            <a:xfrm rot="10800000">
              <a:off x="6234400" y="3849275"/>
              <a:ext cx="826500" cy="554100"/>
            </a:xfrm>
            <a:prstGeom prst="straightConnector1">
              <a:avLst/>
            </a:prstGeom>
            <a:noFill/>
            <a:ln cap="flat" cmpd="sng" w="9525">
              <a:solidFill>
                <a:schemeClr val="dk1"/>
              </a:solidFill>
              <a:prstDash val="solid"/>
              <a:round/>
              <a:headEnd len="med" w="med" type="none"/>
              <a:tailEnd len="med" w="med" type="none"/>
            </a:ln>
          </p:spPr>
        </p:cxnSp>
        <p:cxnSp>
          <p:nvCxnSpPr>
            <p:cNvPr id="573" name="Google Shape;573;p70"/>
            <p:cNvCxnSpPr/>
            <p:nvPr/>
          </p:nvCxnSpPr>
          <p:spPr>
            <a:xfrm rot="10800000">
              <a:off x="6633100" y="3537875"/>
              <a:ext cx="427800" cy="865500"/>
            </a:xfrm>
            <a:prstGeom prst="straightConnector1">
              <a:avLst/>
            </a:prstGeom>
            <a:noFill/>
            <a:ln cap="flat" cmpd="sng" w="9525">
              <a:solidFill>
                <a:schemeClr val="dk1"/>
              </a:solidFill>
              <a:prstDash val="solid"/>
              <a:round/>
              <a:headEnd len="med" w="med" type="none"/>
              <a:tailEnd len="med" w="med" type="none"/>
            </a:ln>
          </p:spPr>
        </p:cxnSp>
      </p:grpSp>
      <p:cxnSp>
        <p:nvCxnSpPr>
          <p:cNvPr id="574" name="Google Shape;574;p70"/>
          <p:cNvCxnSpPr/>
          <p:nvPr/>
        </p:nvCxnSpPr>
        <p:spPr>
          <a:xfrm>
            <a:off x="5981625" y="2841763"/>
            <a:ext cx="3169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5"/>
          <p:cNvPicPr preferRelativeResize="0"/>
          <p:nvPr/>
        </p:nvPicPr>
        <p:blipFill>
          <a:blip r:embed="rId3">
            <a:alphaModFix/>
          </a:blip>
          <a:stretch>
            <a:fillRect/>
          </a:stretch>
        </p:blipFill>
        <p:spPr>
          <a:xfrm>
            <a:off x="903775" y="225475"/>
            <a:ext cx="3910825" cy="2602475"/>
          </a:xfrm>
          <a:prstGeom prst="rect">
            <a:avLst/>
          </a:prstGeom>
          <a:noFill/>
          <a:ln>
            <a:noFill/>
          </a:ln>
        </p:spPr>
      </p:pic>
      <p:pic>
        <p:nvPicPr>
          <p:cNvPr id="269" name="Google Shape;269;p35"/>
          <p:cNvPicPr preferRelativeResize="0"/>
          <p:nvPr/>
        </p:nvPicPr>
        <p:blipFill>
          <a:blip r:embed="rId4">
            <a:alphaModFix/>
          </a:blip>
          <a:stretch>
            <a:fillRect/>
          </a:stretch>
        </p:blipFill>
        <p:spPr>
          <a:xfrm>
            <a:off x="5160666" y="0"/>
            <a:ext cx="2853634" cy="3741750"/>
          </a:xfrm>
          <a:prstGeom prst="rect">
            <a:avLst/>
          </a:prstGeom>
          <a:noFill/>
          <a:ln>
            <a:noFill/>
          </a:ln>
        </p:spPr>
      </p:pic>
      <p:pic>
        <p:nvPicPr>
          <p:cNvPr id="270" name="Google Shape;270;p35"/>
          <p:cNvPicPr preferRelativeResize="0"/>
          <p:nvPr/>
        </p:nvPicPr>
        <p:blipFill>
          <a:blip r:embed="rId5">
            <a:alphaModFix/>
          </a:blip>
          <a:stretch>
            <a:fillRect/>
          </a:stretch>
        </p:blipFill>
        <p:spPr>
          <a:xfrm>
            <a:off x="1348550" y="2571750"/>
            <a:ext cx="4632275" cy="185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1109400" y="2308200"/>
            <a:ext cx="6925200" cy="153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How can we gauge public opinion on AI in education to help guide school policies?</a:t>
            </a:r>
            <a:endParaRPr sz="4000"/>
          </a:p>
          <a:p>
            <a:pPr indent="0" lvl="0" marL="0" rtl="0" algn="ctr">
              <a:spcBef>
                <a:spcPts val="0"/>
              </a:spcBef>
              <a:spcAft>
                <a:spcPts val="0"/>
              </a:spcAft>
              <a:buNone/>
            </a:pPr>
            <a:r>
              <a:t/>
            </a:r>
            <a:endParaRPr sz="4000"/>
          </a:p>
          <a:p>
            <a:pPr indent="0" lvl="0" marL="0" rtl="0" algn="ctr">
              <a:spcBef>
                <a:spcPts val="0"/>
              </a:spcBef>
              <a:spcAft>
                <a:spcPts val="0"/>
              </a:spcAft>
              <a:buNone/>
            </a:pPr>
            <a:r>
              <a:t/>
            </a:r>
            <a:endParaRPr sz="4000"/>
          </a:p>
          <a:p>
            <a:pPr indent="0" lvl="0" marL="0" rtl="0" algn="ctr">
              <a:spcBef>
                <a:spcPts val="0"/>
              </a:spcBef>
              <a:spcAft>
                <a:spcPts val="0"/>
              </a:spcAft>
              <a:buNone/>
            </a:pPr>
            <a:r>
              <a:t/>
            </a:r>
            <a:endParaRPr sz="4000"/>
          </a:p>
        </p:txBody>
      </p:sp>
      <p:sp>
        <p:nvSpPr>
          <p:cNvPr id="276" name="Google Shape;276;p36"/>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282" name="Google Shape;282;p37"/>
          <p:cNvPicPr preferRelativeResize="0"/>
          <p:nvPr/>
        </p:nvPicPr>
        <p:blipFill rotWithShape="1">
          <a:blip r:embed="rId3">
            <a:alphaModFix/>
          </a:blip>
          <a:srcRect b="22872" l="18871" r="18179" t="19787"/>
          <a:stretch/>
        </p:blipFill>
        <p:spPr>
          <a:xfrm>
            <a:off x="1482493" y="988682"/>
            <a:ext cx="6179026" cy="3166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ph type="title"/>
          </p:nvPr>
        </p:nvSpPr>
        <p:spPr>
          <a:xfrm>
            <a:off x="720000" y="8318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000"/>
              <a:t>SOLUTION</a:t>
            </a:r>
            <a:endParaRPr sz="7000"/>
          </a:p>
        </p:txBody>
      </p:sp>
      <p:sp>
        <p:nvSpPr>
          <p:cNvPr id="288" name="Google Shape;288;p38"/>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89" name="Google Shape;289;p38"/>
          <p:cNvSpPr txBox="1"/>
          <p:nvPr>
            <p:ph idx="4294967295" type="subTitle"/>
          </p:nvPr>
        </p:nvSpPr>
        <p:spPr>
          <a:xfrm>
            <a:off x="1147350" y="2481675"/>
            <a:ext cx="6849300" cy="2112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Create sentiment visualizations based on tweets to show public opinion on A.I. in education. Based on the general opinion, we can give policymakers a better idea on how to handle A.I. integration in schooling. I will use the pandas library in Python to analyze a database full of tweets regarding AI in education.</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p:nvPr/>
        </p:nvSpPr>
        <p:spPr>
          <a:xfrm>
            <a:off x="713225" y="840075"/>
            <a:ext cx="7717500" cy="376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txBox="1"/>
          <p:nvPr>
            <p:ph type="title"/>
          </p:nvPr>
        </p:nvSpPr>
        <p:spPr>
          <a:xfrm>
            <a:off x="1077925" y="1179250"/>
            <a:ext cx="6974700" cy="7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a:t>
            </a:r>
            <a:endParaRPr/>
          </a:p>
        </p:txBody>
      </p:sp>
      <p:sp>
        <p:nvSpPr>
          <p:cNvPr id="296" name="Google Shape;296;p39"/>
          <p:cNvSpPr txBox="1"/>
          <p:nvPr>
            <p:ph idx="2" type="title"/>
          </p:nvPr>
        </p:nvSpPr>
        <p:spPr>
          <a:xfrm>
            <a:off x="1077925" y="3458600"/>
            <a:ext cx="1403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O2.</a:t>
            </a:r>
            <a:endParaRPr/>
          </a:p>
        </p:txBody>
      </p:sp>
      <p:pic>
        <p:nvPicPr>
          <p:cNvPr id="297" name="Google Shape;297;p39"/>
          <p:cNvPicPr preferRelativeResize="0"/>
          <p:nvPr/>
        </p:nvPicPr>
        <p:blipFill>
          <a:blip r:embed="rId3">
            <a:alphaModFix/>
          </a:blip>
          <a:stretch>
            <a:fillRect/>
          </a:stretch>
        </p:blipFill>
        <p:spPr>
          <a:xfrm>
            <a:off x="3537000" y="1579050"/>
            <a:ext cx="4515625" cy="2528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 Analysis for Marketing Strategies by Slidesgo">
  <a:themeElements>
    <a:clrScheme name="Simple Light">
      <a:dk1>
        <a:srgbClr val="081004"/>
      </a:dk1>
      <a:lt1>
        <a:srgbClr val="ECEBDA"/>
      </a:lt1>
      <a:dk2>
        <a:srgbClr val="FABD63"/>
      </a:dk2>
      <a:lt2>
        <a:srgbClr val="FFFFFF"/>
      </a:lt2>
      <a:accent1>
        <a:srgbClr val="FFFFFF"/>
      </a:accent1>
      <a:accent2>
        <a:srgbClr val="FFFFFF"/>
      </a:accent2>
      <a:accent3>
        <a:srgbClr val="FFFFFF"/>
      </a:accent3>
      <a:accent4>
        <a:srgbClr val="FFFFFF"/>
      </a:accent4>
      <a:accent5>
        <a:srgbClr val="FFFFFF"/>
      </a:accent5>
      <a:accent6>
        <a:srgbClr val="FFFFFF"/>
      </a:accent6>
      <a:hlink>
        <a:srgbClr val="08100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